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73732"/>
  </p:normalViewPr>
  <p:slideViewPr>
    <p:cSldViewPr snapToGrid="0">
      <p:cViewPr varScale="1">
        <p:scale>
          <a:sx n="89" d="100"/>
          <a:sy n="89" d="100"/>
        </p:scale>
        <p:origin x="1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93980-F911-3A4B-A569-B42E8D301BEA}" type="doc">
      <dgm:prSet loTypeId="urn:microsoft.com/office/officeart/2005/8/layout/p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81C802-0683-7344-898E-FED446554937}">
      <dgm:prSet phldrT="[Text]"/>
      <dgm:spPr/>
      <dgm:t>
        <a:bodyPr/>
        <a:lstStyle/>
        <a:p>
          <a:r>
            <a:rPr lang="ru-RU" dirty="0"/>
            <a:t>Оптимизация маршрутов</a:t>
          </a:r>
          <a:endParaRPr lang="en-US" dirty="0"/>
        </a:p>
      </dgm:t>
    </dgm:pt>
    <dgm:pt modelId="{E558C612-0BD1-C748-AD90-38420A25A05A}" type="parTrans" cxnId="{025130A5-FF1D-2142-BE14-015490F252E6}">
      <dgm:prSet/>
      <dgm:spPr/>
      <dgm:t>
        <a:bodyPr/>
        <a:lstStyle/>
        <a:p>
          <a:endParaRPr lang="en-US"/>
        </a:p>
      </dgm:t>
    </dgm:pt>
    <dgm:pt modelId="{3CFACBC4-1B21-5746-825D-B01BB3FD4ECF}" type="sibTrans" cxnId="{025130A5-FF1D-2142-BE14-015490F252E6}">
      <dgm:prSet/>
      <dgm:spPr/>
      <dgm:t>
        <a:bodyPr/>
        <a:lstStyle/>
        <a:p>
          <a:endParaRPr lang="en-US"/>
        </a:p>
      </dgm:t>
    </dgm:pt>
    <dgm:pt modelId="{BB64242D-4FED-7F47-832E-62E416B5807E}">
      <dgm:prSet phldrT="[Text]"/>
      <dgm:spPr/>
      <dgm:t>
        <a:bodyPr/>
        <a:lstStyle/>
        <a:p>
          <a:r>
            <a:rPr lang="ru-RU" dirty="0"/>
            <a:t>Прогнозирование спроса</a:t>
          </a:r>
          <a:endParaRPr lang="en-US" dirty="0"/>
        </a:p>
      </dgm:t>
    </dgm:pt>
    <dgm:pt modelId="{137C7897-A30F-EA47-8A12-87089B380783}" type="parTrans" cxnId="{EC74A971-3666-0548-A60E-B4ACA490D43D}">
      <dgm:prSet/>
      <dgm:spPr/>
      <dgm:t>
        <a:bodyPr/>
        <a:lstStyle/>
        <a:p>
          <a:endParaRPr lang="en-US"/>
        </a:p>
      </dgm:t>
    </dgm:pt>
    <dgm:pt modelId="{3B8F92A2-32D6-DE40-92FB-8994B4D04507}" type="sibTrans" cxnId="{EC74A971-3666-0548-A60E-B4ACA490D43D}">
      <dgm:prSet/>
      <dgm:spPr/>
      <dgm:t>
        <a:bodyPr/>
        <a:lstStyle/>
        <a:p>
          <a:endParaRPr lang="en-US"/>
        </a:p>
      </dgm:t>
    </dgm:pt>
    <dgm:pt modelId="{51E43F20-D3E1-D347-BF6B-C97116E94FAB}">
      <dgm:prSet phldrT="[Text]"/>
      <dgm:spPr/>
      <dgm:t>
        <a:bodyPr/>
        <a:lstStyle/>
        <a:p>
          <a:r>
            <a:rPr lang="ru-RU" dirty="0"/>
            <a:t>Управление запасами</a:t>
          </a:r>
          <a:endParaRPr lang="en-US" dirty="0"/>
        </a:p>
      </dgm:t>
    </dgm:pt>
    <dgm:pt modelId="{0CDD9802-6499-C046-A277-1789B63BDAC0}" type="parTrans" cxnId="{609EB568-6129-0E4D-8B2C-496A14C3A7FB}">
      <dgm:prSet/>
      <dgm:spPr/>
      <dgm:t>
        <a:bodyPr/>
        <a:lstStyle/>
        <a:p>
          <a:endParaRPr lang="en-US"/>
        </a:p>
      </dgm:t>
    </dgm:pt>
    <dgm:pt modelId="{0EECF7B5-728E-C245-B5FE-19E550FC5743}" type="sibTrans" cxnId="{609EB568-6129-0E4D-8B2C-496A14C3A7FB}">
      <dgm:prSet/>
      <dgm:spPr/>
      <dgm:t>
        <a:bodyPr/>
        <a:lstStyle/>
        <a:p>
          <a:endParaRPr lang="en-US"/>
        </a:p>
      </dgm:t>
    </dgm:pt>
    <dgm:pt modelId="{AA112349-7F8A-F948-A13F-FC0B4DD9A256}">
      <dgm:prSet phldrT="[Text]"/>
      <dgm:spPr/>
      <dgm:t>
        <a:bodyPr/>
        <a:lstStyle/>
        <a:p>
          <a:r>
            <a:rPr lang="ru-RU" dirty="0"/>
            <a:t>Автоматизация процессов</a:t>
          </a:r>
          <a:endParaRPr lang="en-US" dirty="0"/>
        </a:p>
      </dgm:t>
    </dgm:pt>
    <dgm:pt modelId="{90DF1095-D387-B94C-938D-C2704D897B83}" type="parTrans" cxnId="{50450EDF-AD90-B248-B214-338816210036}">
      <dgm:prSet/>
      <dgm:spPr/>
      <dgm:t>
        <a:bodyPr/>
        <a:lstStyle/>
        <a:p>
          <a:endParaRPr lang="en-US"/>
        </a:p>
      </dgm:t>
    </dgm:pt>
    <dgm:pt modelId="{10334E88-C998-344A-92ED-5AC3755DFA5A}" type="sibTrans" cxnId="{50450EDF-AD90-B248-B214-338816210036}">
      <dgm:prSet/>
      <dgm:spPr/>
      <dgm:t>
        <a:bodyPr/>
        <a:lstStyle/>
        <a:p>
          <a:endParaRPr lang="en-US"/>
        </a:p>
      </dgm:t>
    </dgm:pt>
    <dgm:pt modelId="{8A198D6C-64CE-CE40-A2A3-F9BD02120144}">
      <dgm:prSet/>
      <dgm:spPr/>
      <dgm:t>
        <a:bodyPr/>
        <a:lstStyle/>
        <a:p>
          <a:r>
            <a:rPr lang="ru-RU" dirty="0"/>
            <a:t>Оценка эффективности</a:t>
          </a:r>
          <a:endParaRPr lang="en-US" dirty="0"/>
        </a:p>
      </dgm:t>
    </dgm:pt>
    <dgm:pt modelId="{34E1F387-25C4-4641-BD3F-6C0BD8757864}" type="parTrans" cxnId="{D846ADAE-B5C1-A844-8DA5-7660DB2CA309}">
      <dgm:prSet/>
      <dgm:spPr/>
      <dgm:t>
        <a:bodyPr/>
        <a:lstStyle/>
        <a:p>
          <a:endParaRPr lang="en-US"/>
        </a:p>
      </dgm:t>
    </dgm:pt>
    <dgm:pt modelId="{44B2878C-7763-6B4E-8CB2-45E5A0D5BD1C}" type="sibTrans" cxnId="{D846ADAE-B5C1-A844-8DA5-7660DB2CA309}">
      <dgm:prSet/>
      <dgm:spPr/>
      <dgm:t>
        <a:bodyPr/>
        <a:lstStyle/>
        <a:p>
          <a:endParaRPr lang="en-US"/>
        </a:p>
      </dgm:t>
    </dgm:pt>
    <dgm:pt modelId="{01227B0B-EBE2-9342-9ED9-C62E72E0DCB3}" type="pres">
      <dgm:prSet presAssocID="{17493980-F911-3A4B-A569-B42E8D301BEA}" presName="Name0" presStyleCnt="0">
        <dgm:presLayoutVars>
          <dgm:dir/>
          <dgm:resizeHandles val="exact"/>
        </dgm:presLayoutVars>
      </dgm:prSet>
      <dgm:spPr/>
    </dgm:pt>
    <dgm:pt modelId="{9D18A211-1FD8-B24E-91C3-F2960314569C}" type="pres">
      <dgm:prSet presAssocID="{F481C802-0683-7344-898E-FED446554937}" presName="compNode" presStyleCnt="0"/>
      <dgm:spPr/>
    </dgm:pt>
    <dgm:pt modelId="{0F81A44C-8641-8D49-BB65-A7D872DB9340}" type="pres">
      <dgm:prSet presAssocID="{F481C802-0683-7344-898E-FED446554937}" presName="pict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94ABB9D4-2E37-FD44-9E2D-3222C5930A76}" type="pres">
      <dgm:prSet presAssocID="{F481C802-0683-7344-898E-FED446554937}" presName="textRect" presStyleLbl="revTx" presStyleIdx="0" presStyleCnt="5">
        <dgm:presLayoutVars>
          <dgm:bulletEnabled val="1"/>
        </dgm:presLayoutVars>
      </dgm:prSet>
      <dgm:spPr/>
    </dgm:pt>
    <dgm:pt modelId="{DA75CA7C-6A6B-954F-AD98-306D23471315}" type="pres">
      <dgm:prSet presAssocID="{3CFACBC4-1B21-5746-825D-B01BB3FD4ECF}" presName="sibTrans" presStyleLbl="sibTrans2D1" presStyleIdx="0" presStyleCnt="0"/>
      <dgm:spPr/>
    </dgm:pt>
    <dgm:pt modelId="{0399D824-89A6-D44A-81A1-A08903311357}" type="pres">
      <dgm:prSet presAssocID="{BB64242D-4FED-7F47-832E-62E416B5807E}" presName="compNode" presStyleCnt="0"/>
      <dgm:spPr/>
    </dgm:pt>
    <dgm:pt modelId="{53B79FBF-74AC-7C49-BBE7-C85FE6BF4766}" type="pres">
      <dgm:prSet presAssocID="{BB64242D-4FED-7F47-832E-62E416B5807E}" presName="pictRect" presStyleLbl="node1" presStyleIdx="1" presStyleCnt="5" custLinFactNeighborX="666" custLinFactNeighborY="-2705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CB62EACA-0013-EC40-9E59-050B8D18F1FF}" type="pres">
      <dgm:prSet presAssocID="{BB64242D-4FED-7F47-832E-62E416B5807E}" presName="textRect" presStyleLbl="revTx" presStyleIdx="1" presStyleCnt="5">
        <dgm:presLayoutVars>
          <dgm:bulletEnabled val="1"/>
        </dgm:presLayoutVars>
      </dgm:prSet>
      <dgm:spPr/>
    </dgm:pt>
    <dgm:pt modelId="{E1A0D10D-352B-7D4D-923C-18FFF8BB6279}" type="pres">
      <dgm:prSet presAssocID="{3B8F92A2-32D6-DE40-92FB-8994B4D04507}" presName="sibTrans" presStyleLbl="sibTrans2D1" presStyleIdx="0" presStyleCnt="0"/>
      <dgm:spPr/>
    </dgm:pt>
    <dgm:pt modelId="{CB89F77F-432C-154F-93F8-D9348C6BF47A}" type="pres">
      <dgm:prSet presAssocID="{51E43F20-D3E1-D347-BF6B-C97116E94FAB}" presName="compNode" presStyleCnt="0"/>
      <dgm:spPr/>
    </dgm:pt>
    <dgm:pt modelId="{BF0E4776-00D6-4E42-859F-3A3DAE9A9E5F}" type="pres">
      <dgm:prSet presAssocID="{51E43F20-D3E1-D347-BF6B-C97116E94FAB}" presName="pictRect" presStyleLbl="nod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02F36F65-1AEA-7242-9DCF-41E48BCFF9B1}" type="pres">
      <dgm:prSet presAssocID="{51E43F20-D3E1-D347-BF6B-C97116E94FAB}" presName="textRect" presStyleLbl="revTx" presStyleIdx="2" presStyleCnt="5">
        <dgm:presLayoutVars>
          <dgm:bulletEnabled val="1"/>
        </dgm:presLayoutVars>
      </dgm:prSet>
      <dgm:spPr/>
    </dgm:pt>
    <dgm:pt modelId="{2F061885-D3FF-234E-A7BC-9B98394DCC3D}" type="pres">
      <dgm:prSet presAssocID="{0EECF7B5-728E-C245-B5FE-19E550FC5743}" presName="sibTrans" presStyleLbl="sibTrans2D1" presStyleIdx="0" presStyleCnt="0"/>
      <dgm:spPr/>
    </dgm:pt>
    <dgm:pt modelId="{FD072125-B176-E940-9EA2-62A8583F2FF5}" type="pres">
      <dgm:prSet presAssocID="{AA112349-7F8A-F948-A13F-FC0B4DD9A256}" presName="compNode" presStyleCnt="0"/>
      <dgm:spPr/>
    </dgm:pt>
    <dgm:pt modelId="{01F2A7D6-C41F-1F41-89C2-2525D78F09AA}" type="pres">
      <dgm:prSet presAssocID="{AA112349-7F8A-F948-A13F-FC0B4DD9A256}" presName="pictRect" presStyleLbl="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09E6B5E-EEF7-FF47-A2B6-59C8A67BD680}" type="pres">
      <dgm:prSet presAssocID="{AA112349-7F8A-F948-A13F-FC0B4DD9A256}" presName="textRect" presStyleLbl="revTx" presStyleIdx="3" presStyleCnt="5">
        <dgm:presLayoutVars>
          <dgm:bulletEnabled val="1"/>
        </dgm:presLayoutVars>
      </dgm:prSet>
      <dgm:spPr/>
    </dgm:pt>
    <dgm:pt modelId="{CE06DCDC-567F-484E-94E3-E6D650E4B91E}" type="pres">
      <dgm:prSet presAssocID="{10334E88-C998-344A-92ED-5AC3755DFA5A}" presName="sibTrans" presStyleLbl="sibTrans2D1" presStyleIdx="0" presStyleCnt="0"/>
      <dgm:spPr/>
    </dgm:pt>
    <dgm:pt modelId="{AE34E922-2CE4-1643-94C0-8C9566C9BEB0}" type="pres">
      <dgm:prSet presAssocID="{8A198D6C-64CE-CE40-A2A3-F9BD02120144}" presName="compNode" presStyleCnt="0"/>
      <dgm:spPr/>
    </dgm:pt>
    <dgm:pt modelId="{FE782306-2FA6-DD4E-9985-467C8AB5F6CB}" type="pres">
      <dgm:prSet presAssocID="{8A198D6C-64CE-CE40-A2A3-F9BD02120144}" presName="pictRect" presStyleLbl="nod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F87C7444-D080-574B-A2BB-D1BA30EB52E8}" type="pres">
      <dgm:prSet presAssocID="{8A198D6C-64CE-CE40-A2A3-F9BD02120144}" presName="textRect" presStyleLbl="revTx" presStyleIdx="4" presStyleCnt="5">
        <dgm:presLayoutVars>
          <dgm:bulletEnabled val="1"/>
        </dgm:presLayoutVars>
      </dgm:prSet>
      <dgm:spPr/>
    </dgm:pt>
  </dgm:ptLst>
  <dgm:cxnLst>
    <dgm:cxn modelId="{7307E21D-8853-C44F-9044-6219B9FD24DE}" type="presOf" srcId="{F481C802-0683-7344-898E-FED446554937}" destId="{94ABB9D4-2E37-FD44-9E2D-3222C5930A76}" srcOrd="0" destOrd="0" presId="urn:microsoft.com/office/officeart/2005/8/layout/pList1"/>
    <dgm:cxn modelId="{6CB8F91F-FB34-5147-B60A-3694BEC73202}" type="presOf" srcId="{BB64242D-4FED-7F47-832E-62E416B5807E}" destId="{CB62EACA-0013-EC40-9E59-050B8D18F1FF}" srcOrd="0" destOrd="0" presId="urn:microsoft.com/office/officeart/2005/8/layout/pList1"/>
    <dgm:cxn modelId="{51C7AC41-1B16-B54D-820B-0B1112234216}" type="presOf" srcId="{0EECF7B5-728E-C245-B5FE-19E550FC5743}" destId="{2F061885-D3FF-234E-A7BC-9B98394DCC3D}" srcOrd="0" destOrd="0" presId="urn:microsoft.com/office/officeart/2005/8/layout/pList1"/>
    <dgm:cxn modelId="{609EB568-6129-0E4D-8B2C-496A14C3A7FB}" srcId="{17493980-F911-3A4B-A569-B42E8D301BEA}" destId="{51E43F20-D3E1-D347-BF6B-C97116E94FAB}" srcOrd="2" destOrd="0" parTransId="{0CDD9802-6499-C046-A277-1789B63BDAC0}" sibTransId="{0EECF7B5-728E-C245-B5FE-19E550FC5743}"/>
    <dgm:cxn modelId="{EC74A971-3666-0548-A60E-B4ACA490D43D}" srcId="{17493980-F911-3A4B-A569-B42E8D301BEA}" destId="{BB64242D-4FED-7F47-832E-62E416B5807E}" srcOrd="1" destOrd="0" parTransId="{137C7897-A30F-EA47-8A12-87089B380783}" sibTransId="{3B8F92A2-32D6-DE40-92FB-8994B4D04507}"/>
    <dgm:cxn modelId="{0ABE828C-E5AD-B14A-820D-35668E12ED9B}" type="presOf" srcId="{51E43F20-D3E1-D347-BF6B-C97116E94FAB}" destId="{02F36F65-1AEA-7242-9DCF-41E48BCFF9B1}" srcOrd="0" destOrd="0" presId="urn:microsoft.com/office/officeart/2005/8/layout/pList1"/>
    <dgm:cxn modelId="{040C2A94-8D5D-744E-BAC1-735C0704F070}" type="presOf" srcId="{8A198D6C-64CE-CE40-A2A3-F9BD02120144}" destId="{F87C7444-D080-574B-A2BB-D1BA30EB52E8}" srcOrd="0" destOrd="0" presId="urn:microsoft.com/office/officeart/2005/8/layout/pList1"/>
    <dgm:cxn modelId="{AECDC299-05DF-254E-ACA2-F5667E5C6DFE}" type="presOf" srcId="{17493980-F911-3A4B-A569-B42E8D301BEA}" destId="{01227B0B-EBE2-9342-9ED9-C62E72E0DCB3}" srcOrd="0" destOrd="0" presId="urn:microsoft.com/office/officeart/2005/8/layout/pList1"/>
    <dgm:cxn modelId="{3B4F1E9A-DB97-C942-A337-E629D0360C6B}" type="presOf" srcId="{10334E88-C998-344A-92ED-5AC3755DFA5A}" destId="{CE06DCDC-567F-484E-94E3-E6D650E4B91E}" srcOrd="0" destOrd="0" presId="urn:microsoft.com/office/officeart/2005/8/layout/pList1"/>
    <dgm:cxn modelId="{025130A5-FF1D-2142-BE14-015490F252E6}" srcId="{17493980-F911-3A4B-A569-B42E8D301BEA}" destId="{F481C802-0683-7344-898E-FED446554937}" srcOrd="0" destOrd="0" parTransId="{E558C612-0BD1-C748-AD90-38420A25A05A}" sibTransId="{3CFACBC4-1B21-5746-825D-B01BB3FD4ECF}"/>
    <dgm:cxn modelId="{0698C5A8-A6F6-3F42-8067-FA66D43F0983}" type="presOf" srcId="{3CFACBC4-1B21-5746-825D-B01BB3FD4ECF}" destId="{DA75CA7C-6A6B-954F-AD98-306D23471315}" srcOrd="0" destOrd="0" presId="urn:microsoft.com/office/officeart/2005/8/layout/pList1"/>
    <dgm:cxn modelId="{D846ADAE-B5C1-A844-8DA5-7660DB2CA309}" srcId="{17493980-F911-3A4B-A569-B42E8D301BEA}" destId="{8A198D6C-64CE-CE40-A2A3-F9BD02120144}" srcOrd="4" destOrd="0" parTransId="{34E1F387-25C4-4641-BD3F-6C0BD8757864}" sibTransId="{44B2878C-7763-6B4E-8CB2-45E5A0D5BD1C}"/>
    <dgm:cxn modelId="{3618B0B4-AE76-314E-AECB-E9F4268E3627}" type="presOf" srcId="{3B8F92A2-32D6-DE40-92FB-8994B4D04507}" destId="{E1A0D10D-352B-7D4D-923C-18FFF8BB6279}" srcOrd="0" destOrd="0" presId="urn:microsoft.com/office/officeart/2005/8/layout/pList1"/>
    <dgm:cxn modelId="{50450EDF-AD90-B248-B214-338816210036}" srcId="{17493980-F911-3A4B-A569-B42E8D301BEA}" destId="{AA112349-7F8A-F948-A13F-FC0B4DD9A256}" srcOrd="3" destOrd="0" parTransId="{90DF1095-D387-B94C-938D-C2704D897B83}" sibTransId="{10334E88-C998-344A-92ED-5AC3755DFA5A}"/>
    <dgm:cxn modelId="{26AB83E5-8806-4F4F-A155-0B3FA3346739}" type="presOf" srcId="{AA112349-7F8A-F948-A13F-FC0B4DD9A256}" destId="{A09E6B5E-EEF7-FF47-A2B6-59C8A67BD680}" srcOrd="0" destOrd="0" presId="urn:microsoft.com/office/officeart/2005/8/layout/pList1"/>
    <dgm:cxn modelId="{1438B4DE-C3EA-FA42-8AC0-C6FD4B13349F}" type="presParOf" srcId="{01227B0B-EBE2-9342-9ED9-C62E72E0DCB3}" destId="{9D18A211-1FD8-B24E-91C3-F2960314569C}" srcOrd="0" destOrd="0" presId="urn:microsoft.com/office/officeart/2005/8/layout/pList1"/>
    <dgm:cxn modelId="{1669C27D-A87C-6B46-808B-0C472A9A160D}" type="presParOf" srcId="{9D18A211-1FD8-B24E-91C3-F2960314569C}" destId="{0F81A44C-8641-8D49-BB65-A7D872DB9340}" srcOrd="0" destOrd="0" presId="urn:microsoft.com/office/officeart/2005/8/layout/pList1"/>
    <dgm:cxn modelId="{ADF34DC9-1E84-524E-95B0-A90C0539DDB6}" type="presParOf" srcId="{9D18A211-1FD8-B24E-91C3-F2960314569C}" destId="{94ABB9D4-2E37-FD44-9E2D-3222C5930A76}" srcOrd="1" destOrd="0" presId="urn:microsoft.com/office/officeart/2005/8/layout/pList1"/>
    <dgm:cxn modelId="{B2226326-B9F8-6748-BC6D-CB65F73A4967}" type="presParOf" srcId="{01227B0B-EBE2-9342-9ED9-C62E72E0DCB3}" destId="{DA75CA7C-6A6B-954F-AD98-306D23471315}" srcOrd="1" destOrd="0" presId="urn:microsoft.com/office/officeart/2005/8/layout/pList1"/>
    <dgm:cxn modelId="{0CE37F8D-A34F-F945-84EF-1C9AA8B43F5E}" type="presParOf" srcId="{01227B0B-EBE2-9342-9ED9-C62E72E0DCB3}" destId="{0399D824-89A6-D44A-81A1-A08903311357}" srcOrd="2" destOrd="0" presId="urn:microsoft.com/office/officeart/2005/8/layout/pList1"/>
    <dgm:cxn modelId="{C89498FA-F7B5-4F43-A25F-256591BF0F94}" type="presParOf" srcId="{0399D824-89A6-D44A-81A1-A08903311357}" destId="{53B79FBF-74AC-7C49-BBE7-C85FE6BF4766}" srcOrd="0" destOrd="0" presId="urn:microsoft.com/office/officeart/2005/8/layout/pList1"/>
    <dgm:cxn modelId="{19F07FFC-DCE5-E449-B92F-58FEDD8BD92F}" type="presParOf" srcId="{0399D824-89A6-D44A-81A1-A08903311357}" destId="{CB62EACA-0013-EC40-9E59-050B8D18F1FF}" srcOrd="1" destOrd="0" presId="urn:microsoft.com/office/officeart/2005/8/layout/pList1"/>
    <dgm:cxn modelId="{5202FBE6-DE84-BC4F-B840-91960C0011BB}" type="presParOf" srcId="{01227B0B-EBE2-9342-9ED9-C62E72E0DCB3}" destId="{E1A0D10D-352B-7D4D-923C-18FFF8BB6279}" srcOrd="3" destOrd="0" presId="urn:microsoft.com/office/officeart/2005/8/layout/pList1"/>
    <dgm:cxn modelId="{F48655E6-5E68-DC48-A596-A32E1282212E}" type="presParOf" srcId="{01227B0B-EBE2-9342-9ED9-C62E72E0DCB3}" destId="{CB89F77F-432C-154F-93F8-D9348C6BF47A}" srcOrd="4" destOrd="0" presId="urn:microsoft.com/office/officeart/2005/8/layout/pList1"/>
    <dgm:cxn modelId="{550D0528-9675-D14F-A97F-5373565246C3}" type="presParOf" srcId="{CB89F77F-432C-154F-93F8-D9348C6BF47A}" destId="{BF0E4776-00D6-4E42-859F-3A3DAE9A9E5F}" srcOrd="0" destOrd="0" presId="urn:microsoft.com/office/officeart/2005/8/layout/pList1"/>
    <dgm:cxn modelId="{018EF6AA-EBFD-F74F-B22E-F7175B40EF84}" type="presParOf" srcId="{CB89F77F-432C-154F-93F8-D9348C6BF47A}" destId="{02F36F65-1AEA-7242-9DCF-41E48BCFF9B1}" srcOrd="1" destOrd="0" presId="urn:microsoft.com/office/officeart/2005/8/layout/pList1"/>
    <dgm:cxn modelId="{D1B08043-63A9-3946-93CB-FF639A0C844E}" type="presParOf" srcId="{01227B0B-EBE2-9342-9ED9-C62E72E0DCB3}" destId="{2F061885-D3FF-234E-A7BC-9B98394DCC3D}" srcOrd="5" destOrd="0" presId="urn:microsoft.com/office/officeart/2005/8/layout/pList1"/>
    <dgm:cxn modelId="{9CFF018D-1ECD-BB43-8171-43C9EBFF8AD8}" type="presParOf" srcId="{01227B0B-EBE2-9342-9ED9-C62E72E0DCB3}" destId="{FD072125-B176-E940-9EA2-62A8583F2FF5}" srcOrd="6" destOrd="0" presId="urn:microsoft.com/office/officeart/2005/8/layout/pList1"/>
    <dgm:cxn modelId="{C91AA39E-4B89-4F42-ABBC-FA9950E8EEB8}" type="presParOf" srcId="{FD072125-B176-E940-9EA2-62A8583F2FF5}" destId="{01F2A7D6-C41F-1F41-89C2-2525D78F09AA}" srcOrd="0" destOrd="0" presId="urn:microsoft.com/office/officeart/2005/8/layout/pList1"/>
    <dgm:cxn modelId="{C808646E-529C-6046-A81D-DBF8BEEC0E93}" type="presParOf" srcId="{FD072125-B176-E940-9EA2-62A8583F2FF5}" destId="{A09E6B5E-EEF7-FF47-A2B6-59C8A67BD680}" srcOrd="1" destOrd="0" presId="urn:microsoft.com/office/officeart/2005/8/layout/pList1"/>
    <dgm:cxn modelId="{88F828CE-7A8E-434C-88CA-6F5F02C289D0}" type="presParOf" srcId="{01227B0B-EBE2-9342-9ED9-C62E72E0DCB3}" destId="{CE06DCDC-567F-484E-94E3-E6D650E4B91E}" srcOrd="7" destOrd="0" presId="urn:microsoft.com/office/officeart/2005/8/layout/pList1"/>
    <dgm:cxn modelId="{0FFA96D1-DF42-8C4B-97B6-E5EC93169187}" type="presParOf" srcId="{01227B0B-EBE2-9342-9ED9-C62E72E0DCB3}" destId="{AE34E922-2CE4-1643-94C0-8C9566C9BEB0}" srcOrd="8" destOrd="0" presId="urn:microsoft.com/office/officeart/2005/8/layout/pList1"/>
    <dgm:cxn modelId="{B9D811C6-ED05-F048-A2AD-38E230527E86}" type="presParOf" srcId="{AE34E922-2CE4-1643-94C0-8C9566C9BEB0}" destId="{FE782306-2FA6-DD4E-9985-467C8AB5F6CB}" srcOrd="0" destOrd="0" presId="urn:microsoft.com/office/officeart/2005/8/layout/pList1"/>
    <dgm:cxn modelId="{0D8A131F-5283-7642-995A-9B66194DA152}" type="presParOf" srcId="{AE34E922-2CE4-1643-94C0-8C9566C9BEB0}" destId="{F87C7444-D080-574B-A2BB-D1BA30EB52E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1A44C-8641-8D49-BB65-A7D872DB9340}">
      <dsp:nvSpPr>
        <dsp:cNvPr id="0" name=""/>
        <dsp:cNvSpPr/>
      </dsp:nvSpPr>
      <dsp:spPr>
        <a:xfrm>
          <a:off x="1022922" y="2546"/>
          <a:ext cx="2398263" cy="1652403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BB9D4-2E37-FD44-9E2D-3222C5930A76}">
      <dsp:nvSpPr>
        <dsp:cNvPr id="0" name=""/>
        <dsp:cNvSpPr/>
      </dsp:nvSpPr>
      <dsp:spPr>
        <a:xfrm>
          <a:off x="1022922" y="1654950"/>
          <a:ext cx="2398263" cy="889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Оптимизация маршрутов</a:t>
          </a:r>
          <a:endParaRPr lang="en-US" sz="2100" kern="1200" dirty="0"/>
        </a:p>
      </dsp:txBody>
      <dsp:txXfrm>
        <a:off x="1022922" y="1654950"/>
        <a:ext cx="2398263" cy="889755"/>
      </dsp:txXfrm>
    </dsp:sp>
    <dsp:sp modelId="{53B79FBF-74AC-7C49-BBE7-C85FE6BF4766}">
      <dsp:nvSpPr>
        <dsp:cNvPr id="0" name=""/>
        <dsp:cNvSpPr/>
      </dsp:nvSpPr>
      <dsp:spPr>
        <a:xfrm>
          <a:off x="3677085" y="0"/>
          <a:ext cx="2398263" cy="1652403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2EACA-0013-EC40-9E59-050B8D18F1FF}">
      <dsp:nvSpPr>
        <dsp:cNvPr id="0" name=""/>
        <dsp:cNvSpPr/>
      </dsp:nvSpPr>
      <dsp:spPr>
        <a:xfrm>
          <a:off x="3661112" y="1654950"/>
          <a:ext cx="2398263" cy="889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Прогнозирование спроса</a:t>
          </a:r>
          <a:endParaRPr lang="en-US" sz="2100" kern="1200" dirty="0"/>
        </a:p>
      </dsp:txBody>
      <dsp:txXfrm>
        <a:off x="3661112" y="1654950"/>
        <a:ext cx="2398263" cy="889755"/>
      </dsp:txXfrm>
    </dsp:sp>
    <dsp:sp modelId="{BF0E4776-00D6-4E42-859F-3A3DAE9A9E5F}">
      <dsp:nvSpPr>
        <dsp:cNvPr id="0" name=""/>
        <dsp:cNvSpPr/>
      </dsp:nvSpPr>
      <dsp:spPr>
        <a:xfrm>
          <a:off x="6299303" y="2546"/>
          <a:ext cx="2398263" cy="1652403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36F65-1AEA-7242-9DCF-41E48BCFF9B1}">
      <dsp:nvSpPr>
        <dsp:cNvPr id="0" name=""/>
        <dsp:cNvSpPr/>
      </dsp:nvSpPr>
      <dsp:spPr>
        <a:xfrm>
          <a:off x="6299303" y="1654950"/>
          <a:ext cx="2398263" cy="889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Управление запасами</a:t>
          </a:r>
          <a:endParaRPr lang="en-US" sz="2100" kern="1200" dirty="0"/>
        </a:p>
      </dsp:txBody>
      <dsp:txXfrm>
        <a:off x="6299303" y="1654950"/>
        <a:ext cx="2398263" cy="889755"/>
      </dsp:txXfrm>
    </dsp:sp>
    <dsp:sp modelId="{01F2A7D6-C41F-1F41-89C2-2525D78F09AA}">
      <dsp:nvSpPr>
        <dsp:cNvPr id="0" name=""/>
        <dsp:cNvSpPr/>
      </dsp:nvSpPr>
      <dsp:spPr>
        <a:xfrm>
          <a:off x="2342017" y="2784532"/>
          <a:ext cx="2398263" cy="1652403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E6B5E-EEF7-FF47-A2B6-59C8A67BD680}">
      <dsp:nvSpPr>
        <dsp:cNvPr id="0" name=""/>
        <dsp:cNvSpPr/>
      </dsp:nvSpPr>
      <dsp:spPr>
        <a:xfrm>
          <a:off x="2342017" y="4436935"/>
          <a:ext cx="2398263" cy="889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Автоматизация процессов</a:t>
          </a:r>
          <a:endParaRPr lang="en-US" sz="2100" kern="1200" dirty="0"/>
        </a:p>
      </dsp:txBody>
      <dsp:txXfrm>
        <a:off x="2342017" y="4436935"/>
        <a:ext cx="2398263" cy="889755"/>
      </dsp:txXfrm>
    </dsp:sp>
    <dsp:sp modelId="{FE782306-2FA6-DD4E-9985-467C8AB5F6CB}">
      <dsp:nvSpPr>
        <dsp:cNvPr id="0" name=""/>
        <dsp:cNvSpPr/>
      </dsp:nvSpPr>
      <dsp:spPr>
        <a:xfrm>
          <a:off x="4980208" y="2784532"/>
          <a:ext cx="2398263" cy="1652403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7C7444-D080-574B-A2BB-D1BA30EB52E8}">
      <dsp:nvSpPr>
        <dsp:cNvPr id="0" name=""/>
        <dsp:cNvSpPr/>
      </dsp:nvSpPr>
      <dsp:spPr>
        <a:xfrm>
          <a:off x="4980208" y="4436935"/>
          <a:ext cx="2398263" cy="889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Оценка эффективности</a:t>
          </a:r>
          <a:endParaRPr lang="en-US" sz="2100" kern="1200" dirty="0"/>
        </a:p>
      </dsp:txBody>
      <dsp:txXfrm>
        <a:off x="4980208" y="4436935"/>
        <a:ext cx="2398263" cy="889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500E3-DF4E-8C42-A04A-1B34B3D4598C}" type="datetimeFigureOut">
              <a:rPr lang="en-US" smtClean="0"/>
              <a:t>3/5/25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ADA7E-B961-054D-834A-7C6647527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20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Здравствуйте! Сегодня мы поговорим о том, как направить работу дата-аналитика в логистике так, чтобы он приносил максимальную пользу. Мы разберем, какие задачи можно решать с помощью аналитики, какие данные использовать, какие инструменты помогают и как правильно интегрировать аналитика в работу команды.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ADA7E-B961-054D-834A-7C6647527D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1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Логистика — это сложная система, где каждый процесс зависит от множества факторов: пробки, погода, сезонность, загруженность складов, стоимость топлива и многое другое. Во всем этом можно разобраться только с помощью данных.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Компании, которые внедряют аналитику, получают:</a:t>
            </a:r>
            <a:br>
              <a:rPr lang="ru-RU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-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Снижение затрат на транспортировку и хранение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птимизация маршрутов снижает расходы на топливо.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171450" indent="-171450" algn="l">
              <a:buFontTx/>
              <a:buChar char="-"/>
            </a:pP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Ускорение сроков доставки,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автоматизация процессов сокращает задержки.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171450" indent="-171450" algn="l">
              <a:buFontTx/>
              <a:buChar char="-"/>
            </a:pP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Оптимизацию загрузки складов,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прогнозирование спроса предотвращает нехватку товаров.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171450" indent="-171450" algn="l">
              <a:buFontTx/>
              <a:buChar char="-"/>
            </a:pP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Автоматизацию отчетности,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руководство получает четкие отчеты с ключевыми метриками.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Без аналитики компании продолжают работать по старым шаблонам и упускают возможности для роста.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ADA7E-B961-054D-834A-7C6647527D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52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Разберем ключевые направления, где аналитика приносит максимальную пользу.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Оптимизация маршрутов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— анализ трафика, погодных условий, загруженности дорог. Системы машинного обучения могут предлагать наилучшие маршруты в реальном времени.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Прогнозирование спроса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— анализ сезонности, трендов продаж и внешних факторов. Это помогает заранее распределять ресурсы.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Управление запасами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— точный расчет необходимого количества товаров на складе, чтобы не было ни дефицита, ни излишков.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Автоматизация процессов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— сокращение ручной работы в отчетности, документообороте, управлении складами.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Оценка эффективности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— анализ 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KPI: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время доставки, затраты, возвраты.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ADA7E-B961-054D-834A-7C6647527D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65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Дата-аналитик работает с разными источниками данных: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Исторические данные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помогают находить закономерности и тренды.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Информация о трафике и погоде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нужна для прогнозирования задержек.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GPS </a:t>
            </a: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и 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IoT-</a:t>
            </a: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устройства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позволяют отслеживать транспорт в режиме реального времени.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Состояние складов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помогает эффективно распределять запасы.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000000"/>
                </a:solidFill>
                <a:effectLst/>
              </a:rPr>
              <a:t>Экономические показатели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позволяют оценивать эффективность логистики.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Без качественных данных аналитик не сможет выполнять свою работу.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ADA7E-B961-054D-834A-7C6647527D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38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В России крупные компании активно внедряют технологии 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Big Data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для повышения эффективности бизнеса.</a:t>
            </a:r>
            <a:br>
              <a:rPr lang="ru-RU" b="0" i="0" u="none" strike="noStrike" dirty="0">
                <a:solidFill>
                  <a:srgbClr val="000000"/>
                </a:solidFill>
                <a:effectLst/>
              </a:rPr>
            </a:b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С 2018 года ритейлер «Магнит» использует машинное обучение для прогнозирования спроса. Нейросети анализируют данные о продажах, погоде, праздниках и других факторах, что привело к увеличению выручки на 4 миллиарда рублей в год.</a:t>
            </a:r>
          </a:p>
          <a:p>
            <a:pPr algn="l"/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X5 Retail Group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в 2019 году запустила онлайн-платформу аналитики для поставщиков, которая позволяет отслеживать спрос, поведение покупателей и проводить детальную аналитику продаж. На старте было доступно три аналитических отчета, а в 2020 году их количество планировалось увеличить до 11.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Компания ПЭК также использует 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Big Data.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В 2019 году она запустила Центр управления перевозками (ЦУП), который в реальном времени прогнозирует загрузку 189 складов по всей России. Система анализирует более 500 операций в секунду, что помогает эффективно управлять логистикой.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Таким образом, технологии больших данных находят широкое применение в различных сферах, помогая бизнесу принимать обоснованные решения и повышать прибыль.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ADA7E-B961-054D-834A-7C6647527D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99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Подведем итоги:</a:t>
            </a:r>
            <a:br>
              <a:rPr lang="ru-RU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✅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Дата-аналитик — это ключевой игрок в логистике.</a:t>
            </a:r>
            <a:br>
              <a:rPr lang="ru-RU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✅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Он помогает снижать затраты, повышать скорость работы и прогнозировать будущее.</a:t>
            </a:r>
            <a:br>
              <a:rPr lang="ru-RU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✅ 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Главное — правильно интегрировать аналитика в команду.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Спасибо за внимание!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ADA7E-B961-054D-834A-7C6647527D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6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19711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66927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2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9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27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1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750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958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4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8F6D370-3160-2D48-9740-D96D80A3239F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0F87337-4912-3F40-AB77-FB87969D9A9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362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3406A-00D9-B1CA-1C2C-36486809E8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Дата-аналитика в логистике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B80E3-525B-2521-DF87-D498D1632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478" y="5652019"/>
            <a:ext cx="7683294" cy="574609"/>
          </a:xfrm>
        </p:spPr>
        <p:txBody>
          <a:bodyPr/>
          <a:lstStyle/>
          <a:p>
            <a:pPr algn="l"/>
            <a:r>
              <a:rPr lang="ru-RU" dirty="0"/>
              <a:t>Шнейдер Аркадий Дмитриевич, преподаватель ВВГУ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50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6A8A-5212-051A-ECD1-9269C9D2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CD1CD-3934-F828-8A77-A541513A8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Логистика – сложная система, где каждый процесс зависит от множества факторов.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Компании, которые внедряют аналитику, получают: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ru-RU" dirty="0"/>
              <a:t>Снижение затрат на транспортировку и хранение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ru-RU" dirty="0"/>
              <a:t>Ускорение сроков доставки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ru-RU" dirty="0"/>
              <a:t>Оптимизацию загрузки складов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ru-RU" dirty="0"/>
              <a:t>Автоматизацию отчетности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D6BD2-1645-4102-52BC-E0AA5AE82E68}"/>
              </a:ext>
            </a:extLst>
          </p:cNvPr>
          <p:cNvSpPr txBox="1"/>
          <p:nvPr/>
        </p:nvSpPr>
        <p:spPr>
          <a:xfrm>
            <a:off x="1977081" y="364558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EA1B1-1394-D278-51ED-7D502785274D}"/>
              </a:ext>
            </a:extLst>
          </p:cNvPr>
          <p:cNvSpPr txBox="1"/>
          <p:nvPr/>
        </p:nvSpPr>
        <p:spPr>
          <a:xfrm>
            <a:off x="1977081" y="4101414"/>
            <a:ext cx="4154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DEB482-B950-4DA6-DBEA-2673B5E78682}"/>
              </a:ext>
            </a:extLst>
          </p:cNvPr>
          <p:cNvSpPr txBox="1"/>
          <p:nvPr/>
        </p:nvSpPr>
        <p:spPr>
          <a:xfrm>
            <a:off x="1977081" y="4528576"/>
            <a:ext cx="447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904640-39A2-B747-54D4-D0C6089BDF3C}"/>
              </a:ext>
            </a:extLst>
          </p:cNvPr>
          <p:cNvSpPr txBox="1"/>
          <p:nvPr/>
        </p:nvSpPr>
        <p:spPr>
          <a:xfrm>
            <a:off x="1977081" y="4972050"/>
            <a:ext cx="447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✅</a:t>
            </a:r>
          </a:p>
        </p:txBody>
      </p:sp>
      <p:pic>
        <p:nvPicPr>
          <p:cNvPr id="1026" name="Picture 2" descr="Logistics - Free transport icons">
            <a:extLst>
              <a:ext uri="{FF2B5EF4-FFF2-40B4-BE49-F238E27FC236}">
                <a16:creationId xmlns:a16="http://schemas.microsoft.com/office/drawing/2014/main" id="{B80352F8-0628-F3F8-B76D-790E2D17B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081" y="3272308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11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7611-5811-1D92-4173-CE78A366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направления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5A4DF1-9CEB-73BA-7F68-3773DB1A9C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0424871"/>
              </p:ext>
            </p:extLst>
          </p:nvPr>
        </p:nvGraphicFramePr>
        <p:xfrm>
          <a:off x="1523773" y="1514475"/>
          <a:ext cx="9720489" cy="532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31205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F1B83-77FA-8010-872C-38BA4D19E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Данные для аналитики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1FA4D-EC99-F1D1-6881-DD883FDB4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Без качественных данных аналитику делать нечего.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Дата-аналитик работает с разными источниками данных:</a:t>
            </a:r>
          </a:p>
          <a:p>
            <a:pPr>
              <a:buFontTx/>
              <a:buChar char="-"/>
            </a:pPr>
            <a:r>
              <a:rPr lang="ru-RU" dirty="0"/>
              <a:t>Исторические данные</a:t>
            </a:r>
          </a:p>
          <a:p>
            <a:pPr>
              <a:buFontTx/>
              <a:buChar char="-"/>
            </a:pPr>
            <a:r>
              <a:rPr lang="ru-RU" dirty="0"/>
              <a:t>Информация о трафике и погоде</a:t>
            </a:r>
          </a:p>
          <a:p>
            <a:pPr>
              <a:buFontTx/>
              <a:buChar char="-"/>
            </a:pPr>
            <a:r>
              <a:rPr lang="en-US" dirty="0"/>
              <a:t>GPS, IoT-</a:t>
            </a:r>
            <a:r>
              <a:rPr lang="ru-RU" dirty="0"/>
              <a:t>устройства</a:t>
            </a:r>
          </a:p>
          <a:p>
            <a:pPr>
              <a:buFontTx/>
              <a:buChar char="-"/>
            </a:pPr>
            <a:r>
              <a:rPr lang="ru-RU" dirty="0"/>
              <a:t>Состояние складов</a:t>
            </a:r>
          </a:p>
          <a:p>
            <a:pPr>
              <a:buFontTx/>
              <a:buChar char="-"/>
            </a:pPr>
            <a:r>
              <a:rPr lang="ru-RU" dirty="0"/>
              <a:t>Экономические показатели </a:t>
            </a:r>
          </a:p>
        </p:txBody>
      </p:sp>
      <p:pic>
        <p:nvPicPr>
          <p:cNvPr id="3088" name="Picture 16" descr="GPS Icons - Free SVG &amp; PNG GPS Images - Noun Project">
            <a:extLst>
              <a:ext uri="{FF2B5EF4-FFF2-40B4-BE49-F238E27FC236}">
                <a16:creationId xmlns:a16="http://schemas.microsoft.com/office/drawing/2014/main" id="{C10B0EA0-E1B5-0123-94A0-9E9FCD6EA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925" y="263525"/>
            <a:ext cx="2012950" cy="201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Route - Free transportation icons">
            <a:extLst>
              <a:ext uri="{FF2B5EF4-FFF2-40B4-BE49-F238E27FC236}">
                <a16:creationId xmlns:a16="http://schemas.microsoft.com/office/drawing/2014/main" id="{440A7716-5AEE-DB30-4FA5-CCF346AA8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87" y="3201987"/>
            <a:ext cx="2970213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721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7EBFA-D080-7597-1EE8-DEF08371B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6672263" cy="3581400"/>
          </a:xfrm>
        </p:spPr>
        <p:txBody>
          <a:bodyPr/>
          <a:lstStyle/>
          <a:p>
            <a:r>
              <a:rPr lang="ru-RU" dirty="0"/>
              <a:t>«Магнит» (с 2018 г.): машинное обучение для прогнозирования спроса –</a:t>
            </a:r>
            <a:r>
              <a:rPr lang="en-US" dirty="0"/>
              <a:t>&gt; </a:t>
            </a:r>
            <a:r>
              <a:rPr lang="ru-RU" dirty="0"/>
              <a:t>+4 млрд руб./год</a:t>
            </a:r>
            <a:endParaRPr lang="en-US" dirty="0"/>
          </a:p>
          <a:p>
            <a:endParaRPr lang="ru-RU" dirty="0"/>
          </a:p>
          <a:p>
            <a:r>
              <a:rPr lang="en-US" dirty="0"/>
              <a:t>X5 Retail Group (</a:t>
            </a:r>
            <a:r>
              <a:rPr lang="ru-RU" dirty="0"/>
              <a:t>с 2019 г.</a:t>
            </a:r>
            <a:r>
              <a:rPr lang="en-US" dirty="0"/>
              <a:t>)</a:t>
            </a:r>
            <a:r>
              <a:rPr lang="ru-RU" dirty="0"/>
              <a:t>: онлайн-платформа для поставщиков (аналитика продаж, спроса, поведения потребителей)</a:t>
            </a:r>
            <a:endParaRPr lang="en-US" dirty="0"/>
          </a:p>
          <a:p>
            <a:endParaRPr lang="ru-RU" dirty="0"/>
          </a:p>
          <a:p>
            <a:r>
              <a:rPr lang="ru-RU" dirty="0"/>
              <a:t>ПЭК (с 2019 г.): центр управления перевозками на базе данных –</a:t>
            </a:r>
            <a:r>
              <a:rPr lang="en-US" dirty="0"/>
              <a:t>&gt; </a:t>
            </a:r>
            <a:r>
              <a:rPr lang="ru-RU" dirty="0"/>
              <a:t>точное прогнозирование загрузки складов (189 складов, 500 операций</a:t>
            </a:r>
            <a:r>
              <a:rPr lang="en-US" dirty="0"/>
              <a:t>/</a:t>
            </a:r>
            <a:r>
              <a:rPr lang="ru-RU" dirty="0"/>
              <a:t>сек)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C4C1B-69B2-C2BE-6166-D8C162F3D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в российских компаниях</a:t>
            </a:r>
            <a:endParaRPr lang="en-US" dirty="0"/>
          </a:p>
        </p:txBody>
      </p:sp>
      <p:pic>
        <p:nvPicPr>
          <p:cNvPr id="4098" name="Picture 2" descr="Значок линии графика роста вектор PNG , значок графика роста, бизнес,  диаграмма PNG картинки и пнг рисунок для бесплатной загрузки">
            <a:extLst>
              <a:ext uri="{FF2B5EF4-FFF2-40B4-BE49-F238E27FC236}">
                <a16:creationId xmlns:a16="http://schemas.microsoft.com/office/drawing/2014/main" id="{93680A9F-E546-3C2A-79C0-5CF7DBE60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11" y="2557462"/>
            <a:ext cx="3038476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903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BB480-E879-7C43-51A0-9221241D8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2A6F7-BA17-962D-DFCD-6776F71F0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4724400" cy="3581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Дата-аналитик — это ключевой игрок в логистике</a:t>
            </a:r>
          </a:p>
          <a:p>
            <a:pPr>
              <a:buFont typeface="Wingdings" pitchFamily="2" charset="2"/>
              <a:buChar char="ü"/>
            </a:pP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Он помогает снижать затраты, повышать скорость работы и прогнозировать будущее</a:t>
            </a:r>
          </a:p>
          <a:p>
            <a:pPr>
              <a:buFont typeface="Wingdings" pitchFamily="2" charset="2"/>
              <a:buChar char="ü"/>
            </a:pP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Главное — правильно интегрировать аналитика в команду</a:t>
            </a:r>
            <a:endParaRPr lang="en-US" dirty="0"/>
          </a:p>
        </p:txBody>
      </p:sp>
      <p:pic>
        <p:nvPicPr>
          <p:cNvPr id="5124" name="Picture 4" descr="Analysis, analyst, computer, data, analytics, chart, laptop icon - Download  on Iconfinder">
            <a:extLst>
              <a:ext uri="{FF2B5EF4-FFF2-40B4-BE49-F238E27FC236}">
                <a16:creationId xmlns:a16="http://schemas.microsoft.com/office/drawing/2014/main" id="{A8A8842C-54AE-95E1-97F8-59EDBCFB1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4475"/>
            <a:ext cx="6096000" cy="661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04724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{B6306A65-2A0C-114A-A1D9-C4E7A7BB365D}tf10001072</Template>
  <TotalTime>72</TotalTime>
  <Words>723</Words>
  <Application>Microsoft Macintosh PowerPoint</Application>
  <PresentationFormat>Widescreen</PresentationFormat>
  <Paragraphs>71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-webkit-standard</vt:lpstr>
      <vt:lpstr>Arial</vt:lpstr>
      <vt:lpstr>Calibri</vt:lpstr>
      <vt:lpstr>Franklin Gothic Book</vt:lpstr>
      <vt:lpstr>Wingdings</vt:lpstr>
      <vt:lpstr>Crop</vt:lpstr>
      <vt:lpstr>Дата-аналитика в логистике</vt:lpstr>
      <vt:lpstr>Введение</vt:lpstr>
      <vt:lpstr>Ключевые направления</vt:lpstr>
      <vt:lpstr>Данные для аналитики</vt:lpstr>
      <vt:lpstr>Примеры в российских компаниях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Arkadiy Schneider</dc:creator>
  <cp:lastModifiedBy>Arkadiy Schneider</cp:lastModifiedBy>
  <cp:revision>16</cp:revision>
  <dcterms:created xsi:type="dcterms:W3CDTF">2025-03-04T22:09:20Z</dcterms:created>
  <dcterms:modified xsi:type="dcterms:W3CDTF">2025-03-04T23:22:18Z</dcterms:modified>
</cp:coreProperties>
</file>