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y="6858000" cx="9144000"/>
  <p:notesSz cx="6735750" cy="9799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0" roundtripDataSignature="AMtx7mit341vXbsz9QxmguY9Tp1JUgx+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3" y="0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38fd1bb37c_0_0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38fd1bb37c_0_0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38fd1bb37c_0_0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3bc6b610c6_0_14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3bc6b610c6_0_14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3bc6b610c6_0_14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bc6b610c6_0_22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33bc6b610c6_0_22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3bc6b610c6_0_22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3bc6b610c6_0_31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g33bc6b610c6_0_31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3bc6b610c6_0_31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38fd1bb37c_0_7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338fd1bb37c_0_7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2" name="Google Shape;162;g338fd1bb37c_0_7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3bc6b610c6_0_47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33bc6b610c6_0_47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3" name="Google Shape;173;g33bc6b610c6_0_47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3bc6b610c6_0_73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g33bc6b610c6_0_73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3" name="Google Shape;183;g33bc6b610c6_0_73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4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4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5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5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bc6b610c6_0_183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g33bc6b610c6_0_183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g33bc6b610c6_0_183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3bc6b610c6_0_285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g33bc6b610c6_0_285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g33bc6b610c6_0_285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3bc6b610c6_0_386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3bc6b610c6_0_386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g33bc6b610c6_0_386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3bc6b610c6_0_487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33bc6b610c6_0_487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g33bc6b610c6_0_487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0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0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3bc6b610c6_0_588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3bc6b610c6_0_588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g33bc6b610c6_0_588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3bc6b610c6_0_689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3bc6b610c6_0_689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g33bc6b610c6_0_689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3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3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5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5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3bc6b610c6_0_1115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g33bc6b610c6_0_1115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g33bc6b610c6_0_1115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3bc6b610c6_0_788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3bc6b610c6_0_788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g33bc6b610c6_0_788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3bc6b610c6_0_892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33bc6b610c6_0_892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g33bc6b610c6_0_892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3bc6b610c6_0_996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g33bc6b610c6_0_996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g33bc6b610c6_0_996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3bc6b610c6_0_1010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g33bc6b610c6_0_1010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g33bc6b610c6_0_1010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9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19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9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3bc6b610c6_0_1347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3bc6b610c6_0_1347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g33bc6b610c6_0_1347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3bc6b610c6_0_1237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g33bc6b610c6_0_1237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5" name="Google Shape;405;g33bc6b610c6_0_1237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3bc6b610c6_0_1447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g33bc6b610c6_0_1447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6" name="Google Shape;416;g33bc6b610c6_0_1447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3bc6b610c6_0_1578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g33bc6b610c6_0_1578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33bc6b610c6_0_1578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3bc6b610c6_0_1457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g33bc6b610c6_0_1457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7" name="Google Shape;437;g33bc6b610c6_0_1457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3bc6b610c6_0_1556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g33bc6b610c6_0_1556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6" name="Google Shape;446;g33bc6b610c6_0_1556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3bcd4e4f9e_1_0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3bcd4e4f9e_1_0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33bcd4e4f9e_1_0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0:notes"/>
          <p:cNvSpPr/>
          <p:nvPr>
            <p:ph idx="2" type="sldImg"/>
          </p:nvPr>
        </p:nvSpPr>
        <p:spPr>
          <a:xfrm>
            <a:off x="919163" y="735013"/>
            <a:ext cx="4897437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20:notes"/>
          <p:cNvSpPr txBox="1"/>
          <p:nvPr>
            <p:ph idx="1" type="body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0:notes"/>
          <p:cNvSpPr txBox="1"/>
          <p:nvPr>
            <p:ph idx="12" type="sldNum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3bc6b610c6_0_64:notes"/>
          <p:cNvSpPr/>
          <p:nvPr>
            <p:ph idx="2" type="sldImg"/>
          </p:nvPr>
        </p:nvSpPr>
        <p:spPr>
          <a:xfrm>
            <a:off x="919163" y="735013"/>
            <a:ext cx="4897500" cy="367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g33bc6b610c6_0_64:notes"/>
          <p:cNvSpPr txBox="1"/>
          <p:nvPr>
            <p:ph idx="1" type="body"/>
          </p:nvPr>
        </p:nvSpPr>
        <p:spPr>
          <a:xfrm>
            <a:off x="673577" y="4654828"/>
            <a:ext cx="5388600" cy="4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33bc6b610c6_0_64:notes"/>
          <p:cNvSpPr txBox="1"/>
          <p:nvPr>
            <p:ph idx="12" type="sldNum"/>
          </p:nvPr>
        </p:nvSpPr>
        <p:spPr>
          <a:xfrm>
            <a:off x="3815373" y="9307955"/>
            <a:ext cx="29187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2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0" name="Google Shape;20;p22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1" name="Google Shape;21;p22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" name="Google Shape;22;p22"/>
          <p:cNvSpPr txBox="1"/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ucida Sans"/>
              <a:buNone/>
              <a:defRPr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subTitle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700"/>
              </a:spcBef>
              <a:spcAft>
                <a:spcPts val="0"/>
              </a:spcAft>
              <a:buSzPts val="1560"/>
              <a:buNone/>
              <a:defRPr sz="2600">
                <a:solidFill>
                  <a:srgbClr val="FFFFFF"/>
                </a:solidFill>
              </a:defRPr>
            </a:lvl1pPr>
            <a:lvl2pPr lvl="1" algn="ctr">
              <a:spcBef>
                <a:spcPts val="55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35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2085393" y="236538"/>
            <a:ext cx="586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ctr">
              <a:spcBef>
                <a:spcPts val="0"/>
              </a:spcBef>
              <a:buNone/>
              <a:defRPr b="1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2" name="Google Shape;32;p23"/>
          <p:cNvSpPr txBox="1"/>
          <p:nvPr>
            <p:ph idx="1" type="body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idx="1" type="body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680"/>
              <a:buNone/>
              <a:defRPr sz="28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55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910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5" name="Google Shape;35;p24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6" name="Google Shape;36;p2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7" name="Google Shape;37;p24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8" name="Google Shape;38;p24"/>
          <p:cNvSpPr txBox="1"/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Lucida Sans"/>
              <a:buNone/>
              <a:defRPr b="0" sz="440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12" type="sldNum"/>
          </p:nvPr>
        </p:nvSpPr>
        <p:spPr>
          <a:xfrm>
            <a:off x="0" y="1752600"/>
            <a:ext cx="1295400" cy="701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ctr">
              <a:spcBef>
                <a:spcPts val="0"/>
              </a:spcBef>
              <a:buNone/>
              <a:defRPr b="1" sz="2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1" name="Google Shape;41;p24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5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" type="body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5" name="Google Shape;45;p25"/>
          <p:cNvSpPr txBox="1"/>
          <p:nvPr>
            <p:ph idx="2" type="body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25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/>
          <p:nvPr>
            <p:ph type="title"/>
          </p:nvPr>
        </p:nvSpPr>
        <p:spPr>
          <a:xfrm>
            <a:off x="533400" y="273050"/>
            <a:ext cx="8153400" cy="869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ucida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" type="body"/>
          </p:nvPr>
        </p:nvSpPr>
        <p:spPr>
          <a:xfrm>
            <a:off x="609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2" type="body"/>
          </p:nvPr>
        </p:nvSpPr>
        <p:spPr>
          <a:xfrm>
            <a:off x="4800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5" name="Google Shape;55;p26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3" type="body"/>
          </p:nvPr>
        </p:nvSpPr>
        <p:spPr>
          <a:xfrm>
            <a:off x="609600" y="1752600"/>
            <a:ext cx="388620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200"/>
              <a:buFont typeface="Lucida Sans"/>
              <a:buNone/>
              <a:defRPr b="1" sz="2000">
                <a:solidFill>
                  <a:srgbClr val="FFFFFF"/>
                </a:solidFill>
              </a:defRPr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4" type="body"/>
          </p:nvPr>
        </p:nvSpPr>
        <p:spPr>
          <a:xfrm>
            <a:off x="4800600" y="1752600"/>
            <a:ext cx="3886200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200"/>
              <a:buFont typeface="Lucida Sans"/>
              <a:buNone/>
              <a:defRPr b="1" sz="2000">
                <a:solidFill>
                  <a:srgbClr val="FFFFFF"/>
                </a:solidFill>
              </a:defRPr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7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8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2" type="sldNum"/>
          </p:nvPr>
        </p:nvSpPr>
        <p:spPr>
          <a:xfrm>
            <a:off x="0" y="6248400"/>
            <a:ext cx="533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ctr">
              <a:spcBef>
                <a:spcPts val="0"/>
              </a:spcBef>
              <a:buNone/>
              <a:defRPr b="1" sz="1400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9"/>
          <p:cNvSpPr txBox="1"/>
          <p:nvPr>
            <p:ph type="title"/>
          </p:nvPr>
        </p:nvSpPr>
        <p:spPr>
          <a:xfrm>
            <a:off x="609600" y="273050"/>
            <a:ext cx="8077200" cy="869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ucida Sans"/>
              <a:buNone/>
              <a:defRPr b="0"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2" name="Google Shape;72;p29"/>
          <p:cNvSpPr txBox="1"/>
          <p:nvPr>
            <p:ph idx="1" type="body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cap="sq" cmpd="dbl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080"/>
              <a:buNone/>
              <a:defRPr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750"/>
              <a:buNone/>
              <a:defRPr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675"/>
              <a:buNone/>
              <a:defRPr sz="9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585"/>
              <a:buNone/>
              <a:defRPr sz="9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2" type="body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/>
          <p:nvPr>
            <p:ph idx="1" type="body"/>
          </p:nvPr>
        </p:nvSpPr>
        <p:spPr>
          <a:xfrm>
            <a:off x="1600200" y="54864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020"/>
              <a:buFont typeface="Lucida Sans"/>
              <a:buNone/>
              <a:defRPr sz="1700"/>
            </a:lvl1pPr>
            <a:lvl2pPr indent="-228600" lvl="1" marL="914400" algn="l">
              <a:spcBef>
                <a:spcPts val="550"/>
              </a:spcBef>
              <a:spcAft>
                <a:spcPts val="0"/>
              </a:spcAft>
              <a:buSzPts val="840"/>
              <a:buFont typeface="Lucida Sans"/>
              <a:buNone/>
              <a:defRPr sz="1200"/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750"/>
              <a:buFont typeface="Lucida Sans"/>
              <a:buNone/>
              <a:defRPr sz="10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675"/>
              <a:buFont typeface="Lucida Sans"/>
              <a:buNone/>
              <a:defRPr sz="9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585"/>
              <a:buFont typeface="Lucida Sans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6" name="Google Shape;76;p30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7" name="Google Shape;77;p30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8" name="Google Shape;78;p30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9" name="Google Shape;79;p30"/>
          <p:cNvSpPr txBox="1"/>
          <p:nvPr>
            <p:ph type="title"/>
          </p:nvPr>
        </p:nvSpPr>
        <p:spPr>
          <a:xfrm>
            <a:off x="1600200" y="46482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ucida Sans"/>
              <a:buNone/>
              <a:defRPr b="0" sz="2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/>
          <p:nvPr/>
        </p:nvSpPr>
        <p:spPr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2" type="sldNum"/>
          </p:nvPr>
        </p:nvSpPr>
        <p:spPr>
          <a:xfrm>
            <a:off x="0" y="4667249"/>
            <a:ext cx="1447800" cy="6635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3" name="Google Shape;83;p30"/>
          <p:cNvSpPr txBox="1"/>
          <p:nvPr>
            <p:ph idx="11" type="ftr"/>
          </p:nvPr>
        </p:nvSpPr>
        <p:spPr>
          <a:xfrm>
            <a:off x="1600200" y="6248206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0"/>
          <p:cNvSpPr/>
          <p:nvPr>
            <p:ph idx="2" type="pic"/>
          </p:nvPr>
        </p:nvSpPr>
        <p:spPr>
          <a:xfrm>
            <a:off x="1560576" y="0"/>
            <a:ext cx="7583424" cy="4568952"/>
          </a:xfrm>
          <a:prstGeom prst="rect">
            <a:avLst/>
          </a:prstGeom>
          <a:solidFill>
            <a:srgbClr val="DCE5EE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1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1"/>
          <p:cNvSpPr txBox="1"/>
          <p:nvPr>
            <p:ph idx="1" type="body"/>
          </p:nvPr>
        </p:nvSpPr>
        <p:spPr>
          <a:xfrm rot="5400000">
            <a:off x="2426208" y="-213360"/>
            <a:ext cx="4526280" cy="81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8" name="Google Shape;88;p31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1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1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2"/>
          <p:cNvSpPr txBox="1"/>
          <p:nvPr>
            <p:ph type="title"/>
          </p:nvPr>
        </p:nvSpPr>
        <p:spPr>
          <a:xfrm rot="5400000">
            <a:off x="4823619" y="2339182"/>
            <a:ext cx="551656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2"/>
          <p:cNvSpPr txBox="1"/>
          <p:nvPr>
            <p:ph idx="1" type="body"/>
          </p:nvPr>
        </p:nvSpPr>
        <p:spPr>
          <a:xfrm rot="5400000">
            <a:off x="480218" y="586582"/>
            <a:ext cx="5516564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94" name="Google Shape;94;p32"/>
          <p:cNvSpPr txBox="1"/>
          <p:nvPr>
            <p:ph idx="10" type="dt"/>
          </p:nvPr>
        </p:nvSpPr>
        <p:spPr>
          <a:xfrm>
            <a:off x="6553200" y="6248402"/>
            <a:ext cx="2209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2"/>
          <p:cNvSpPr txBox="1"/>
          <p:nvPr>
            <p:ph idx="11" type="ftr"/>
          </p:nvPr>
        </p:nvSpPr>
        <p:spPr>
          <a:xfrm>
            <a:off x="457201" y="6248207"/>
            <a:ext cx="557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2"/>
          <p:cNvSpPr/>
          <p:nvPr/>
        </p:nvSpPr>
        <p:spPr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7" name="Google Shape;97;p32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8" name="Google Shape;98;p32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9" name="Google Shape;99;p32"/>
          <p:cNvSpPr txBox="1"/>
          <p:nvPr>
            <p:ph idx="12" type="sldNum"/>
          </p:nvPr>
        </p:nvSpPr>
        <p:spPr>
          <a:xfrm rot="5400000">
            <a:off x="5989638" y="14446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ucida Sans"/>
              <a:buNone/>
              <a:defRPr b="0" i="0" sz="4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9090" lvl="0" marL="457200" marR="0" rtl="0" algn="l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b="0" i="0" sz="29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-344169" lvl="1" marL="914400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🞑"/>
              <a:defRPr b="0" i="0" sz="2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-338137" lvl="2" marL="1371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b="0" i="0" sz="23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4" name="Google Shape;14;p21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5" name="Google Shape;15;p21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6" name="Google Shape;16;p21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" name="Google Shape;17;p21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Relationship Id="rId4" Type="http://schemas.openxmlformats.org/officeDocument/2006/relationships/image" Target="../media/image8.jpg"/><Relationship Id="rId5" Type="http://schemas.openxmlformats.org/officeDocument/2006/relationships/image" Target="../media/image3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jpg"/><Relationship Id="rId4" Type="http://schemas.openxmlformats.org/officeDocument/2006/relationships/image" Target="../media/image36.jpg"/><Relationship Id="rId5" Type="http://schemas.openxmlformats.org/officeDocument/2006/relationships/image" Target="../media/image12.jpg"/><Relationship Id="rId6" Type="http://schemas.openxmlformats.org/officeDocument/2006/relationships/image" Target="../media/image1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Relationship Id="rId4" Type="http://schemas.openxmlformats.org/officeDocument/2006/relationships/image" Target="../media/image26.png"/><Relationship Id="rId5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1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jpg"/><Relationship Id="rId4" Type="http://schemas.openxmlformats.org/officeDocument/2006/relationships/image" Target="../media/image29.png"/><Relationship Id="rId5" Type="http://schemas.openxmlformats.org/officeDocument/2006/relationships/image" Target="../media/image2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5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hyperlink" Target="mailto:carinash@vvsu.ru" TargetMode="External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5" Type="http://schemas.openxmlformats.org/officeDocument/2006/relationships/image" Target="../media/image42.jp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 txBox="1"/>
          <p:nvPr>
            <p:ph type="ctrTitle"/>
          </p:nvPr>
        </p:nvSpPr>
        <p:spPr>
          <a:xfrm>
            <a:off x="467544" y="1628800"/>
            <a:ext cx="8371656" cy="42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ucida Sans"/>
              <a:buNone/>
            </a:pPr>
            <a:r>
              <a:rPr b="1" lang="ru-RU" sz="3600">
                <a:latin typeface="Arial"/>
                <a:ea typeface="Arial"/>
                <a:cs typeface="Arial"/>
                <a:sym typeface="Arial"/>
              </a:rPr>
              <a:t>КРУГЛЫЙ СТОЛ - 2025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ucida Sans"/>
              <a:buNone/>
            </a:pPr>
            <a:r>
              <a:rPr b="1" lang="ru-RU" sz="3600">
                <a:latin typeface="Arial"/>
                <a:ea typeface="Arial"/>
                <a:cs typeface="Arial"/>
                <a:sym typeface="Arial"/>
              </a:rPr>
              <a:t>ИСКУССТВЕННЫЙ ИНТЕЛЛЕКТ И АНАЛИЗ ДАННЫХ</a:t>
            </a:r>
            <a:br>
              <a:rPr b="1" lang="ru-RU" sz="3600">
                <a:latin typeface="Arial"/>
                <a:ea typeface="Arial"/>
                <a:cs typeface="Arial"/>
                <a:sym typeface="Arial"/>
              </a:rPr>
            </a:br>
            <a:br>
              <a:rPr b="1" lang="ru-RU" sz="3600">
                <a:latin typeface="Arial"/>
                <a:ea typeface="Arial"/>
                <a:cs typeface="Arial"/>
                <a:sym typeface="Arial"/>
              </a:rPr>
            </a:br>
            <a:r>
              <a:rPr lang="ru-RU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2000">
                <a:latin typeface="Arial"/>
                <a:ea typeface="Arial"/>
                <a:cs typeface="Arial"/>
                <a:sym typeface="Arial"/>
              </a:rPr>
              <a:t>НАУЧНО-ОБРАЗОВАТЕЛЬНЫЙ ЦЕНТР </a:t>
            </a:r>
            <a:endParaRPr b="1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ucida Sans"/>
              <a:buNone/>
            </a:pPr>
            <a:r>
              <a:rPr b="1" lang="ru-RU" sz="2000">
                <a:latin typeface="Arial"/>
                <a:ea typeface="Arial"/>
                <a:cs typeface="Arial"/>
                <a:sym typeface="Arial"/>
              </a:rPr>
              <a:t>«ИСКУССТВЕННЫЙ ИНТЕЛЛЕКТ»</a:t>
            </a:r>
            <a:br>
              <a:rPr b="1" lang="ru-RU" sz="2000">
                <a:latin typeface="Arial"/>
                <a:ea typeface="Arial"/>
                <a:cs typeface="Arial"/>
                <a:sym typeface="Arial"/>
              </a:rPr>
            </a:br>
            <a:r>
              <a:rPr b="1" lang="ru-RU" sz="2000">
                <a:latin typeface="Arial"/>
                <a:ea typeface="Arial"/>
                <a:cs typeface="Arial"/>
                <a:sym typeface="Arial"/>
              </a:rPr>
              <a:t>ВЛАДИВОСТОКСКИЙ ГОСУДАРСТВЕННЫЙ  УНИВЕРСИТЕТ</a:t>
            </a:r>
            <a:endParaRPr sz="2000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 txBox="1"/>
          <p:nvPr>
            <p:ph idx="1" type="subTitle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560"/>
              <a:buNone/>
            </a:pPr>
            <a:r>
              <a:rPr lang="ru-RU">
                <a:solidFill>
                  <a:srgbClr val="0C0C0C"/>
                </a:solidFill>
              </a:rPr>
              <a:t>д</a:t>
            </a:r>
            <a:r>
              <a:rPr lang="ru-RU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.т.н., Шахгельдян Карина Иосифовна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 txBox="1"/>
          <p:nvPr>
            <p:ph idx="12" type="sldNum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 txBox="1"/>
          <p:nvPr>
            <p:ph type="title"/>
          </p:nvPr>
        </p:nvSpPr>
        <p:spPr>
          <a:xfrm>
            <a:off x="0" y="22860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4600">
                <a:latin typeface="Arial"/>
                <a:ea typeface="Arial"/>
                <a:cs typeface="Arial"/>
                <a:sym typeface="Arial"/>
              </a:rPr>
              <a:t>Круглый стол 05.03.2025</a:t>
            </a:r>
            <a:endParaRPr sz="4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107500" y="1569725"/>
            <a:ext cx="8750700" cy="21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rgbClr val="002060"/>
                </a:solidFill>
              </a:rPr>
              <a:t>Цель</a:t>
            </a:r>
            <a:r>
              <a:rPr b="1" i="0" lang="ru-RU" sz="2900" u="none" cap="none" strike="noStrike">
                <a:solidFill>
                  <a:srgbClr val="002060"/>
                </a:solidFill>
              </a:rPr>
              <a:t>: познакомиться и</a:t>
            </a:r>
            <a:r>
              <a:rPr i="0" lang="ru-RU" sz="2900" u="none" cap="none" strike="noStrike">
                <a:solidFill>
                  <a:srgbClr val="002060"/>
                </a:solidFill>
              </a:rPr>
              <a:t> </a:t>
            </a:r>
            <a:r>
              <a:rPr lang="ru-RU" sz="2900">
                <a:solidFill>
                  <a:srgbClr val="002060"/>
                </a:solidFill>
              </a:rPr>
              <a:t>обсудить магистерские программы по искусственному интеллекту и анализу данных, дополнительные профессиональных программы</a:t>
            </a:r>
            <a:endParaRPr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115" name="Google Shape;115;p2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Lucida Sans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116" name="Google Shape;116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ucida San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 b="13882" l="0" r="0" t="0"/>
          <a:stretch/>
        </p:blipFill>
        <p:spPr>
          <a:xfrm>
            <a:off x="1161155" y="3553425"/>
            <a:ext cx="6644496" cy="321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38fd1bb37c_0_0"/>
          <p:cNvSpPr txBox="1"/>
          <p:nvPr>
            <p:ph type="ctrTitle"/>
          </p:nvPr>
        </p:nvSpPr>
        <p:spPr>
          <a:xfrm>
            <a:off x="467550" y="1628800"/>
            <a:ext cx="8371800" cy="41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ucida Sans"/>
              <a:buNone/>
            </a:pPr>
            <a:r>
              <a:t/>
            </a:r>
            <a:endParaRPr b="1" sz="3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ucida Sans"/>
              <a:buNone/>
            </a:pPr>
            <a:r>
              <a:rPr b="1" lang="ru-RU" sz="3400"/>
              <a:t>НАУЧНО-ОБРАЗОВАТЕЛЬНЫЙ ЦЕНТР «ИСКУССТВЕННЫЙ ИНТЕЛЛЕКТ»</a:t>
            </a:r>
            <a:br>
              <a:rPr b="1" lang="ru-RU" sz="3400"/>
            </a:br>
            <a:r>
              <a:rPr b="1" lang="ru-RU" sz="3400"/>
              <a:t>ВЛАДИВОСТОКСКИЙ ГОСУДАРСТВЕННЫЙ  УНИВЕРСИТЕТ</a:t>
            </a:r>
            <a:endParaRPr sz="3400">
              <a:solidFill>
                <a:srgbClr val="000066"/>
              </a:solidFill>
            </a:endParaRPr>
          </a:p>
        </p:txBody>
      </p:sp>
      <p:sp>
        <p:nvSpPr>
          <p:cNvPr id="124" name="Google Shape;124;g338fd1bb37c_0_0"/>
          <p:cNvSpPr txBox="1"/>
          <p:nvPr>
            <p:ph idx="1" type="subTitle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560"/>
              <a:buNone/>
            </a:pPr>
            <a:r>
              <a:rPr lang="ru-RU"/>
              <a:t> </a:t>
            </a:r>
            <a:endParaRPr/>
          </a:p>
        </p:txBody>
      </p:sp>
      <p:sp>
        <p:nvSpPr>
          <p:cNvPr id="125" name="Google Shape;125;g338fd1bb37c_0_0"/>
          <p:cNvSpPr txBox="1"/>
          <p:nvPr>
            <p:ph idx="12" type="sldNum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bc6b610c6_0_14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НОЦ Искусственный интеллект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3bc6b610c6_0_14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3" name="Google Shape;133;g33bc6b610c6_0_14"/>
          <p:cNvSpPr txBox="1"/>
          <p:nvPr/>
        </p:nvSpPr>
        <p:spPr>
          <a:xfrm>
            <a:off x="107500" y="3448700"/>
            <a:ext cx="5538600" cy="333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3851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●"/>
            </a:pPr>
            <a:r>
              <a:rPr lang="ru-RU" sz="2900">
                <a:solidFill>
                  <a:srgbClr val="002060"/>
                </a:solidFill>
              </a:rPr>
              <a:t>разработки ИИ-решений</a:t>
            </a:r>
            <a:endParaRPr sz="2900">
              <a:solidFill>
                <a:srgbClr val="002060"/>
              </a:solidFill>
            </a:endParaRPr>
          </a:p>
          <a:p>
            <a:pPr indent="-3851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●"/>
            </a:pPr>
            <a:r>
              <a:rPr lang="ru-RU" sz="2900">
                <a:solidFill>
                  <a:srgbClr val="002060"/>
                </a:solidFill>
              </a:rPr>
              <a:t>образовательный процесс на уровне магистратуры, аспирантуры и дополнительного профессионального образования</a:t>
            </a:r>
            <a:endParaRPr sz="2900">
              <a:solidFill>
                <a:srgbClr val="002060"/>
              </a:solidFill>
            </a:endParaRPr>
          </a:p>
          <a:p>
            <a:pPr indent="-3851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●"/>
            </a:pPr>
            <a:r>
              <a:rPr lang="ru-RU" sz="2900">
                <a:solidFill>
                  <a:srgbClr val="002060"/>
                </a:solidFill>
              </a:rPr>
              <a:t>развитие культуры анализа данных у других и использования ИИ</a:t>
            </a:r>
            <a:endParaRPr sz="2900">
              <a:solidFill>
                <a:srgbClr val="002060"/>
              </a:solidFill>
            </a:endParaRPr>
          </a:p>
        </p:txBody>
      </p:sp>
      <p:pic>
        <p:nvPicPr>
          <p:cNvPr id="134" name="Google Shape;134;g33bc6b610c6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6600" y="3606400"/>
            <a:ext cx="3251599" cy="325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33bc6b610c6_0_14"/>
          <p:cNvSpPr txBox="1"/>
          <p:nvPr/>
        </p:nvSpPr>
        <p:spPr>
          <a:xfrm>
            <a:off x="107500" y="1625175"/>
            <a:ext cx="77055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rgbClr val="002060"/>
                </a:solidFill>
              </a:rPr>
              <a:t>Задачи НОЦ ИИ </a:t>
            </a:r>
            <a:endParaRPr b="1" sz="2900">
              <a:solidFill>
                <a:srgbClr val="002060"/>
              </a:solidFill>
            </a:endParaRPr>
          </a:p>
        </p:txBody>
      </p:sp>
      <p:sp>
        <p:nvSpPr>
          <p:cNvPr id="136" name="Google Shape;136;g33bc6b610c6_0_14"/>
          <p:cNvSpPr txBox="1"/>
          <p:nvPr/>
        </p:nvSpPr>
        <p:spPr>
          <a:xfrm>
            <a:off x="157675" y="2019900"/>
            <a:ext cx="9036600" cy="16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Char char="●"/>
            </a:pPr>
            <a:r>
              <a:rPr lang="ru-RU" sz="2900">
                <a:solidFill>
                  <a:srgbClr val="002060"/>
                </a:solidFill>
              </a:rPr>
              <a:t>научные исследования в области искусственного интеллекта, интеллектуального анализа данных</a:t>
            </a:r>
            <a:endParaRPr sz="29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3bc6b610c6_0_22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НОЦ Искусственный интеллект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3bc6b610c6_0_22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4" name="Google Shape;144;g33bc6b610c6_0_22"/>
          <p:cNvSpPr txBox="1"/>
          <p:nvPr/>
        </p:nvSpPr>
        <p:spPr>
          <a:xfrm>
            <a:off x="107500" y="1569725"/>
            <a:ext cx="8750700" cy="53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rgbClr val="002060"/>
                </a:solidFill>
              </a:rPr>
              <a:t>Научные проекты</a:t>
            </a:r>
            <a:r>
              <a:rPr b="1" lang="ru-RU" sz="2900">
                <a:solidFill>
                  <a:srgbClr val="002060"/>
                </a:solidFill>
              </a:rPr>
              <a:t> НОЦ ИИ </a:t>
            </a:r>
            <a:endParaRPr b="1" sz="2900">
              <a:solidFill>
                <a:srgbClr val="002060"/>
              </a:solidFill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50"/>
              <a:buChar char="●"/>
            </a:pPr>
            <a:r>
              <a:rPr lang="ru-RU" sz="2350">
                <a:solidFill>
                  <a:schemeClr val="dk1"/>
                </a:solidFill>
              </a:rPr>
              <a:t>РНФ </a:t>
            </a:r>
            <a:r>
              <a:rPr lang="ru-RU" sz="2350">
                <a:solidFill>
                  <a:schemeClr val="dk1"/>
                </a:solidFill>
                <a:highlight>
                  <a:srgbClr val="EEEEEE"/>
                </a:highlight>
              </a:rPr>
              <a:t>2025-2026 гг. Новые методы объяснения прогнозов неблагоприятных событий при инфаркте миокарда после чрескожных коронарных вмешательств</a:t>
            </a:r>
            <a:endParaRPr sz="2350">
              <a:solidFill>
                <a:schemeClr val="dk1"/>
              </a:solidFill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50"/>
              <a:buChar char="●"/>
            </a:pPr>
            <a:r>
              <a:rPr lang="ru-RU" sz="2350">
                <a:solidFill>
                  <a:schemeClr val="dk1"/>
                </a:solidFill>
              </a:rPr>
              <a:t>РНФ </a:t>
            </a:r>
            <a:r>
              <a:rPr lang="ru-RU" sz="2350">
                <a:solidFill>
                  <a:schemeClr val="dk1"/>
                </a:solidFill>
              </a:rPr>
              <a:t>2023-2024 гг.  </a:t>
            </a:r>
            <a:r>
              <a:rPr lang="ru-RU" sz="2350">
                <a:solidFill>
                  <a:schemeClr val="dk1"/>
                </a:solidFill>
              </a:rPr>
              <a:t>Интерпретация моделей машинного обучения на примере прогнозирования в кардиологии. </a:t>
            </a:r>
            <a:endParaRPr sz="2350">
              <a:solidFill>
                <a:schemeClr val="dk1"/>
              </a:solidFill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50"/>
              <a:buChar char="●"/>
            </a:pPr>
            <a:r>
              <a:rPr lang="ru-RU" sz="2350">
                <a:solidFill>
                  <a:schemeClr val="dk1"/>
                </a:solidFill>
                <a:highlight>
                  <a:srgbClr val="FFFFFF"/>
                </a:highlight>
              </a:rPr>
              <a:t>РФФИ 2019-2022 гг. Разработка интеллектуальной технологии оценки факторов кардиоваскулярного риска и построения моделей прогнозирования сердечно-сосудистых событий</a:t>
            </a:r>
            <a:endParaRPr sz="23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50"/>
              <a:buFont typeface="Verdana"/>
              <a:buChar char="●"/>
            </a:pPr>
            <a:r>
              <a:rPr lang="ru-RU" sz="2350">
                <a:solidFill>
                  <a:schemeClr val="dk1"/>
                </a:solidFill>
              </a:rPr>
              <a:t>РФФИ</a:t>
            </a:r>
            <a:r>
              <a:rPr lang="ru-RU" sz="2350">
                <a:solidFill>
                  <a:schemeClr val="dk1"/>
                </a:solidFill>
                <a:highlight>
                  <a:srgbClr val="FFFFFF"/>
                </a:highlight>
              </a:rPr>
              <a:t> 2018-2021 гг. Разработка технологии хранения и обработки больших массивов слабоструктурированных биомедицинских данных. </a:t>
            </a:r>
            <a:endParaRPr sz="235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5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3bc6b610c6_0_31"/>
          <p:cNvSpPr txBox="1"/>
          <p:nvPr>
            <p:ph type="title"/>
          </p:nvPr>
        </p:nvSpPr>
        <p:spPr>
          <a:xfrm>
            <a:off x="201504" y="220975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Исследователи НОЦ ИИ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33bc6b610c6_0_31"/>
          <p:cNvSpPr txBox="1"/>
          <p:nvPr/>
        </p:nvSpPr>
        <p:spPr>
          <a:xfrm>
            <a:off x="107504" y="1916832"/>
            <a:ext cx="9036600" cy="46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3483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None/>
            </a:pPr>
            <a:r>
              <a:t/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52" name="Google Shape;152;g33bc6b610c6_0_31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153" name="Google Shape;153;g33bc6b610c6_0_31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54" name="Google Shape;154;g33bc6b610c6_0_31"/>
          <p:cNvSpPr/>
          <p:nvPr/>
        </p:nvSpPr>
        <p:spPr>
          <a:xfrm>
            <a:off x="2339752" y="1750826"/>
            <a:ext cx="6264600" cy="12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К.И. Шахгельдян</a:t>
            </a: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д.т.н.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Директор НОЦ </a:t>
            </a:r>
            <a:endParaRPr sz="17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около 100 публикаций по теме НОЦ ИИ</a:t>
            </a:r>
            <a:endParaRPr sz="17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55" name="Google Shape;155;g33bc6b610c6_0_31"/>
          <p:cNvSpPr/>
          <p:nvPr/>
        </p:nvSpPr>
        <p:spPr>
          <a:xfrm>
            <a:off x="2547777" y="3231038"/>
            <a:ext cx="61206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Б.И. Гельцер</a:t>
            </a: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проф., д.м.н., чл-корр. РАН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Главный научный сотрудник</a:t>
            </a: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endParaRPr sz="17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около 100 публикаций по теме НОЦ ИИ</a:t>
            </a:r>
            <a:endParaRPr sz="17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56" name="Google Shape;156;g33bc6b610c6_0_31"/>
          <p:cNvSpPr/>
          <p:nvPr/>
        </p:nvSpPr>
        <p:spPr>
          <a:xfrm>
            <a:off x="728425" y="4929500"/>
            <a:ext cx="81561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Аспиранты ИТ- медицина: Куксин Н.С., Костерин В.В., Борисов Р., Потапенко Б.В., Вишневский А., Марков М. </a:t>
            </a:r>
            <a:endParaRPr b="1"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Аспиранты ИТ (не медицина): Водяницкий М., Шнейдер А. </a:t>
            </a:r>
            <a:endParaRPr b="1"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Аспиранты-медики: Рублев В.Ю., Домжалов И.Г.</a:t>
            </a:r>
            <a:endParaRPr b="1"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157" name="Google Shape;157;g33bc6b610c6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425" y="1834650"/>
            <a:ext cx="1533525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33bc6b610c6_0_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375" y="3176550"/>
            <a:ext cx="1879375" cy="1509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38fd1bb37c_0_7"/>
          <p:cNvSpPr txBox="1"/>
          <p:nvPr>
            <p:ph type="title"/>
          </p:nvPr>
        </p:nvSpPr>
        <p:spPr>
          <a:xfrm>
            <a:off x="0" y="22860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400">
                <a:latin typeface="Arial"/>
                <a:ea typeface="Arial"/>
                <a:cs typeface="Arial"/>
                <a:sym typeface="Arial"/>
              </a:rPr>
              <a:t>Магистерские образовательные программы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38fd1bb37c_0_7"/>
          <p:cNvSpPr txBox="1"/>
          <p:nvPr/>
        </p:nvSpPr>
        <p:spPr>
          <a:xfrm>
            <a:off x="107499" y="1569725"/>
            <a:ext cx="4030800" cy="5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29281" lvl="0" marL="5143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35"/>
              <a:buFont typeface="Arial"/>
              <a:buChar char="•"/>
            </a:pPr>
            <a:r>
              <a:rPr b="1"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Offline</a:t>
            </a:r>
            <a:r>
              <a:rPr b="1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:</a:t>
            </a:r>
            <a:r>
              <a:rPr b="0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Искусственный интеллект и машинное обучение 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29281" lvl="0" marL="5143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35"/>
              <a:buFont typeface="Arial"/>
              <a:buChar char="•"/>
            </a:pPr>
            <a:r>
              <a:rPr b="1"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Online:</a:t>
            </a:r>
            <a:r>
              <a:rPr b="0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Интеллектуальный анализ данных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66" name="Google Shape;166;g338fd1bb37c_0_7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Lucida Sans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167" name="Google Shape;167;g338fd1bb37c_0_7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ucida San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168" name="Google Shape;168;g338fd1bb37c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6575" y="3468305"/>
            <a:ext cx="5237425" cy="275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38fd1bb37c_0_7"/>
          <p:cNvSpPr txBox="1"/>
          <p:nvPr/>
        </p:nvSpPr>
        <p:spPr>
          <a:xfrm>
            <a:off x="0" y="1645500"/>
            <a:ext cx="8771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09.04.03 </a:t>
            </a:r>
            <a:r>
              <a:rPr b="1" lang="ru-RU" sz="3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Прикладная информатика 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3bc6b610c6_0_47"/>
          <p:cNvSpPr txBox="1"/>
          <p:nvPr>
            <p:ph type="title"/>
          </p:nvPr>
        </p:nvSpPr>
        <p:spPr>
          <a:xfrm>
            <a:off x="0" y="22860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/>
              <a:t>И</a:t>
            </a:r>
            <a:r>
              <a:rPr lang="ru-RU" sz="3200"/>
              <a:t>скусственный интеллект и машинное обучение</a:t>
            </a:r>
            <a:endParaRPr sz="3200"/>
          </a:p>
        </p:txBody>
      </p:sp>
      <p:sp>
        <p:nvSpPr>
          <p:cNvPr id="176" name="Google Shape;176;g33bc6b610c6_0_47"/>
          <p:cNvSpPr txBox="1"/>
          <p:nvPr/>
        </p:nvSpPr>
        <p:spPr>
          <a:xfrm>
            <a:off x="107504" y="1569720"/>
            <a:ext cx="4229700" cy="5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29281" lvl="0" marL="5143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35"/>
              <a:buFont typeface="Arial"/>
              <a:buChar char="•"/>
            </a:pPr>
            <a:r>
              <a:rPr b="1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Знания:</a:t>
            </a:r>
            <a:r>
              <a:rPr b="0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Интеллектуальные системы</a:t>
            </a:r>
            <a:endParaRPr b="0" i="0" sz="29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29281" lvl="0" marL="5143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35"/>
              <a:buFont typeface="Arial"/>
              <a:buChar char="•"/>
            </a:pPr>
            <a:r>
              <a:rPr b="1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Данные:</a:t>
            </a:r>
            <a:r>
              <a:rPr b="0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Интеллектуальный анализ данных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(Data Science,</a:t>
            </a: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    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b="0" i="0" lang="ru-RU" sz="29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Data-Driven)</a:t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7" name="Google Shape;177;g33bc6b610c6_0_47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Lucida Sans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178" name="Google Shape;178;g33bc6b610c6_0_47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ucida San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179" name="Google Shape;179;g33bc6b610c6_0_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7210" y="2821051"/>
            <a:ext cx="4608850" cy="2885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3bc6b610c6_0_73"/>
          <p:cNvSpPr txBox="1"/>
          <p:nvPr>
            <p:ph type="title"/>
          </p:nvPr>
        </p:nvSpPr>
        <p:spPr>
          <a:xfrm>
            <a:off x="0" y="22860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Интеллектуальные системы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3bc6b610c6_0_73"/>
          <p:cNvSpPr txBox="1"/>
          <p:nvPr/>
        </p:nvSpPr>
        <p:spPr>
          <a:xfrm>
            <a:off x="107504" y="1569720"/>
            <a:ext cx="4229700" cy="5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29281" lvl="0" marL="5143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35"/>
              <a:buChar char="•"/>
            </a:pPr>
            <a:r>
              <a:rPr lang="ru-RU" sz="2900">
                <a:solidFill>
                  <a:srgbClr val="002060"/>
                </a:solidFill>
              </a:rPr>
              <a:t>Знания и базы знаний</a:t>
            </a:r>
            <a:endParaRPr sz="2900">
              <a:solidFill>
                <a:srgbClr val="002060"/>
              </a:solidFill>
            </a:endParaRPr>
          </a:p>
          <a:p>
            <a:pPr indent="-529281" lvl="0" marL="5143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35"/>
              <a:buChar char="•"/>
            </a:pPr>
            <a:r>
              <a:rPr lang="ru-RU" sz="2900">
                <a:solidFill>
                  <a:srgbClr val="002060"/>
                </a:solidFill>
              </a:rPr>
              <a:t>Онтологии</a:t>
            </a:r>
            <a:endParaRPr sz="2900">
              <a:solidFill>
                <a:srgbClr val="002060"/>
              </a:solidFill>
            </a:endParaRPr>
          </a:p>
          <a:p>
            <a:pPr indent="-529281" lvl="0" marL="5143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35"/>
              <a:buChar char="•"/>
            </a:pPr>
            <a:r>
              <a:rPr lang="ru-RU" sz="2900">
                <a:solidFill>
                  <a:srgbClr val="002060"/>
                </a:solidFill>
              </a:rPr>
              <a:t>Логический вывод</a:t>
            </a:r>
            <a:endParaRPr sz="2900">
              <a:solidFill>
                <a:srgbClr val="002060"/>
              </a:solidFill>
            </a:endParaRPr>
          </a:p>
          <a:p>
            <a:pPr indent="-529281" lvl="0" marL="5143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35"/>
              <a:buChar char="•"/>
            </a:pPr>
            <a:r>
              <a:rPr lang="ru-RU" sz="2900">
                <a:solidFill>
                  <a:srgbClr val="002060"/>
                </a:solidFill>
              </a:rPr>
              <a:t>Системы поддержки принятия решений</a:t>
            </a:r>
            <a:endParaRPr sz="2900">
              <a:solidFill>
                <a:srgbClr val="002060"/>
              </a:solidFill>
            </a:endParaRPr>
          </a:p>
        </p:txBody>
      </p:sp>
      <p:sp>
        <p:nvSpPr>
          <p:cNvPr id="187" name="Google Shape;187;g33bc6b610c6_0_73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Lucida Sans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188" name="Google Shape;188;g33bc6b610c6_0_73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ucida San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189" name="Google Shape;189;g33bc6b610c6_0_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0629" y="3381700"/>
            <a:ext cx="4501996" cy="3005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"/>
          <p:cNvSpPr txBox="1"/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ucida Sans"/>
              <a:buNone/>
            </a:pPr>
            <a:r>
              <a:rPr lang="ru-RU"/>
              <a:t>Data Science </a:t>
            </a:r>
            <a:endParaRPr/>
          </a:p>
        </p:txBody>
      </p:sp>
      <p:sp>
        <p:nvSpPr>
          <p:cNvPr id="196" name="Google Shape;196;p4"/>
          <p:cNvSpPr txBox="1"/>
          <p:nvPr/>
        </p:nvSpPr>
        <p:spPr>
          <a:xfrm>
            <a:off x="3491880" y="1340768"/>
            <a:ext cx="5652120" cy="5517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Lucida Sans"/>
              <a:buNone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Профессиональная кооперация</a:t>
            </a:r>
            <a:endParaRPr/>
          </a:p>
          <a:p>
            <a:pPr indent="-46180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Lucida Sans"/>
              <a:buAutoNum type="arabicPeriod"/>
            </a:pPr>
            <a:r>
              <a:rPr b="1"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Математика</a:t>
            </a: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(машинное обучение, мат. статистика, теория оптимизации, обработка сигналов, изображений и др.)</a:t>
            </a:r>
            <a:endParaRPr/>
          </a:p>
          <a:p>
            <a:pPr indent="-46180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Lucida Sans"/>
              <a:buAutoNum type="arabicPeriod"/>
            </a:pPr>
            <a:r>
              <a:rPr b="1"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Информационные технологии </a:t>
            </a: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(технологии Big Data, базы данных, алгоритмизация, распознавание текста, Business Intelligence )</a:t>
            </a:r>
            <a:endParaRPr/>
          </a:p>
          <a:p>
            <a:pPr indent="-46180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Lucida Sans"/>
              <a:buAutoNum type="arabicPeriod"/>
            </a:pPr>
            <a:r>
              <a:rPr b="1"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Предметные области</a:t>
            </a: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(постановка задачи, бизнес-метрики и др.) </a:t>
            </a:r>
            <a:endParaRPr/>
          </a:p>
        </p:txBody>
      </p:sp>
      <p:sp>
        <p:nvSpPr>
          <p:cNvPr id="197" name="Google Shape;197;p4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98" name="Google Shape;19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275" y="2617849"/>
            <a:ext cx="3097825" cy="30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"/>
          <p:cNvSpPr txBox="1"/>
          <p:nvPr>
            <p:ph type="title"/>
          </p:nvPr>
        </p:nvSpPr>
        <p:spPr>
          <a:xfrm>
            <a:off x="0" y="22860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Выпускник магистерской программы ИИ и МО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"/>
          <p:cNvSpPr txBox="1"/>
          <p:nvPr/>
        </p:nvSpPr>
        <p:spPr>
          <a:xfrm>
            <a:off x="74375" y="1665500"/>
            <a:ext cx="9025200" cy="50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14285"/>
              <a:buFont typeface="Lucida Sans"/>
              <a:buNone/>
            </a:pPr>
            <a:r>
              <a:t/>
            </a:r>
            <a:endParaRPr/>
          </a:p>
          <a:p>
            <a:pPr indent="-50482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Data Scientists 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0482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Data Analyst 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0482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ML Engineer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0482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Разработчик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интеллектуальных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систем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0482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Product Analyst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0482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Data Engineers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t/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06" name="Google Shape;206;p5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07" name="Google Shape;207;p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4450" y="3169075"/>
            <a:ext cx="4740951" cy="298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3bc6b610c6_0_183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Блок дисциплин: Инженерия данных- Data Engineering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3bc6b610c6_0_183"/>
          <p:cNvSpPr txBox="1"/>
          <p:nvPr/>
        </p:nvSpPr>
        <p:spPr>
          <a:xfrm>
            <a:off x="77375" y="2257400"/>
            <a:ext cx="9729000" cy="15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74567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Реляционные и нереляционные базы данных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i="0" lang="ru-RU" sz="2200" u="none" cap="none" strike="noStrike">
                <a:solidFill>
                  <a:srgbClr val="002060"/>
                </a:solidFill>
              </a:rPr>
              <a:t> (SQL и NoSQL) 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-33483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16" name="Google Shape;216;g33bc6b610c6_0_183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17" name="Google Shape;217;g33bc6b610c6_0_183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18" name="Google Shape;218;g33bc6b610c6_0_183"/>
          <p:cNvSpPr/>
          <p:nvPr/>
        </p:nvSpPr>
        <p:spPr>
          <a:xfrm>
            <a:off x="304350" y="1625459"/>
            <a:ext cx="887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i="0" lang="ru-RU" sz="2800" u="none" cap="none" strike="noStrike">
                <a:solidFill>
                  <a:srgbClr val="B41E1E"/>
                </a:solidFill>
              </a:rPr>
              <a:t>Сбор/хранение/извлечение данных </a:t>
            </a:r>
            <a:endParaRPr i="0" sz="2800" u="none" cap="none" strike="noStrike">
              <a:solidFill>
                <a:srgbClr val="B41E1E"/>
              </a:solidFill>
            </a:endParaRPr>
          </a:p>
        </p:txBody>
      </p:sp>
      <p:pic>
        <p:nvPicPr>
          <p:cNvPr descr="What is Data Engineering-The Plumbing of Data Science" id="219" name="Google Shape;219;g33bc6b610c6_0_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5275" y="3117475"/>
            <a:ext cx="4580300" cy="274818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33bc6b610c6_0_183"/>
          <p:cNvSpPr/>
          <p:nvPr/>
        </p:nvSpPr>
        <p:spPr>
          <a:xfrm>
            <a:off x="77375" y="3449749"/>
            <a:ext cx="4240200" cy="20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Технологии сбора и предварительной обработки данных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Основы Data Engineering  </a:t>
            </a:r>
            <a:endParaRPr i="0" sz="2200" u="none" cap="none" strike="noStrike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3bc6b610c6_0_285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Блок дисциплин: Интеллектуальный анализ данных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33bc6b610c6_0_285"/>
          <p:cNvSpPr txBox="1"/>
          <p:nvPr/>
        </p:nvSpPr>
        <p:spPr>
          <a:xfrm>
            <a:off x="-68975" y="2060850"/>
            <a:ext cx="9213000" cy="48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М</a:t>
            </a:r>
            <a:r>
              <a:rPr i="0" lang="ru-RU" sz="2400" u="none" cap="none" strike="noStrike">
                <a:solidFill>
                  <a:srgbClr val="002060"/>
                </a:solidFill>
              </a:rPr>
              <a:t>етоды статистического</a:t>
            </a:r>
            <a:endParaRPr i="0" sz="2400" u="none" cap="none" strike="noStrike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i="0" lang="ru-RU" sz="2400" u="none" cap="none" strike="noStrike">
                <a:solidFill>
                  <a:srgbClr val="002060"/>
                </a:solidFill>
              </a:rPr>
              <a:t> анализа и прогнозирования </a:t>
            </a:r>
            <a:endParaRPr i="0" sz="2400" u="none" cap="none" strike="noStrike">
              <a:solidFill>
                <a:srgbClr val="002060"/>
              </a:solidFill>
            </a:endParaRPr>
          </a:p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ru-RU" sz="2400">
                <a:solidFill>
                  <a:srgbClr val="002060"/>
                </a:solidFill>
              </a:rPr>
              <a:t>Методы  оптимизации</a:t>
            </a:r>
            <a:endParaRPr sz="2400">
              <a:solidFill>
                <a:srgbClr val="002060"/>
              </a:solidFill>
            </a:endParaRPr>
          </a:p>
          <a:p>
            <a:pPr indent="-4826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i="0" lang="ru-RU" sz="2400" u="none" cap="none" strike="noStrike">
                <a:solidFill>
                  <a:srgbClr val="002060"/>
                </a:solidFill>
              </a:rPr>
              <a:t>Машинное обучение </a:t>
            </a:r>
            <a:endParaRPr i="0" sz="2400" u="none" cap="none" strike="noStrike">
              <a:solidFill>
                <a:srgbClr val="002060"/>
              </a:solidFill>
            </a:endParaRPr>
          </a:p>
          <a:p>
            <a:pPr indent="-4826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i="0" lang="ru-RU" sz="2400" u="none" cap="none" strike="noStrike">
                <a:solidFill>
                  <a:srgbClr val="002060"/>
                </a:solidFill>
              </a:rPr>
              <a:t>Глубокое обучение и нейронные сети</a:t>
            </a:r>
            <a:endParaRPr i="0" sz="2400" u="none" cap="none" strike="noStrike">
              <a:solidFill>
                <a:srgbClr val="000000"/>
              </a:solidFill>
            </a:endParaRPr>
          </a:p>
          <a:p>
            <a:pPr indent="-4826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i="0" lang="ru-RU" sz="2400" u="none" cap="none" strike="noStrike">
                <a:solidFill>
                  <a:srgbClr val="002060"/>
                </a:solidFill>
              </a:rPr>
              <a:t>Методология интеллектуального анализа данных</a:t>
            </a:r>
            <a:endParaRPr i="0" sz="2400" u="none" cap="none" strike="noStrike">
              <a:solidFill>
                <a:srgbClr val="002060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2060"/>
              </a:solidFill>
            </a:endParaRPr>
          </a:p>
        </p:txBody>
      </p:sp>
      <p:sp>
        <p:nvSpPr>
          <p:cNvPr id="228" name="Google Shape;228;g33bc6b610c6_0_285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29" name="Google Shape;229;g33bc6b610c6_0_285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30" name="Google Shape;230;g33bc6b610c6_0_285"/>
          <p:cNvSpPr/>
          <p:nvPr/>
        </p:nvSpPr>
        <p:spPr>
          <a:xfrm>
            <a:off x="165524" y="1598568"/>
            <a:ext cx="828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B41E1E"/>
                </a:solidFill>
              </a:rPr>
              <a:t>Анализ и извлечение знаний из данных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pic>
        <p:nvPicPr>
          <p:cNvPr descr="Машинное обучение: что такое и как работает | Cloud4Y" id="231" name="Google Shape;231;g33bc6b610c6_0_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7150" y="2501174"/>
            <a:ext cx="4536850" cy="250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3bc6b610c6_0_386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Блок дисциплин: Аналитика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3bc6b610c6_0_386"/>
          <p:cNvSpPr txBox="1"/>
          <p:nvPr/>
        </p:nvSpPr>
        <p:spPr>
          <a:xfrm>
            <a:off x="107454" y="2141148"/>
            <a:ext cx="9036600" cy="165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8088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i="0" lang="ru-RU" sz="2300" u="none" cap="none" strike="noStrike">
                <a:solidFill>
                  <a:srgbClr val="002060"/>
                </a:solidFill>
              </a:rPr>
              <a:t>Технологии представления данных (BI)</a:t>
            </a:r>
            <a:endParaRPr i="0" sz="2300" u="none" cap="none" strike="noStrike">
              <a:solidFill>
                <a:srgbClr val="002060"/>
              </a:solidFill>
            </a:endParaRPr>
          </a:p>
          <a:p>
            <a:pPr indent="-48088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i="0" lang="ru-RU" sz="2300" u="none" cap="none" strike="noStrike">
                <a:solidFill>
                  <a:srgbClr val="002060"/>
                </a:solidFill>
              </a:rPr>
              <a:t>Продуктовая аналитика </a:t>
            </a:r>
            <a:endParaRPr i="0" sz="2300" u="none" cap="none" strike="noStrike">
              <a:solidFill>
                <a:srgbClr val="002060"/>
              </a:solidFill>
            </a:endParaRPr>
          </a:p>
        </p:txBody>
      </p:sp>
      <p:sp>
        <p:nvSpPr>
          <p:cNvPr id="239" name="Google Shape;239;g33bc6b610c6_0_386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40" name="Google Shape;240;g33bc6b610c6_0_386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41" name="Google Shape;241;g33bc6b610c6_0_386"/>
          <p:cNvSpPr/>
          <p:nvPr/>
        </p:nvSpPr>
        <p:spPr>
          <a:xfrm>
            <a:off x="251625" y="1685684"/>
            <a:ext cx="828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B41E1E"/>
                </a:solidFill>
                <a:latin typeface="Lucida Sans"/>
                <a:ea typeface="Lucida Sans"/>
                <a:cs typeface="Lucida Sans"/>
                <a:sym typeface="Lucida Sans"/>
              </a:rPr>
              <a:t>Data analyst, Product analyst</a:t>
            </a:r>
            <a:endParaRPr b="0" i="0" sz="2800" u="none" cap="none" strike="noStrike">
              <a:solidFill>
                <a:srgbClr val="B41E1E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descr="How to Become a Product Analyst in 2024? - Analytics Vidhya" id="242" name="Google Shape;242;g33bc6b610c6_0_3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9017" y="2847302"/>
            <a:ext cx="3887479" cy="383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3bc6b610c6_0_487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600">
                <a:latin typeface="Arial"/>
                <a:ea typeface="Arial"/>
                <a:cs typeface="Arial"/>
                <a:sym typeface="Arial"/>
              </a:rPr>
              <a:t>Блок дисциплин: Направления ИИ  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3bc6b610c6_0_487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50" name="Google Shape;250;g33bc6b610c6_0_487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51" name="Google Shape;251;g33bc6b610c6_0_487"/>
          <p:cNvSpPr/>
          <p:nvPr/>
        </p:nvSpPr>
        <p:spPr>
          <a:xfrm>
            <a:off x="427955" y="1838704"/>
            <a:ext cx="828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B41E1E"/>
                </a:solidFill>
              </a:rPr>
              <a:t>Задачи искусственного интеллекта</a:t>
            </a:r>
            <a:r>
              <a:rPr b="0" i="0" lang="ru-RU" sz="2800" u="none" cap="none" strike="noStrike">
                <a:solidFill>
                  <a:srgbClr val="B41E1E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3bc6b610c6_0_487"/>
          <p:cNvSpPr txBox="1"/>
          <p:nvPr/>
        </p:nvSpPr>
        <p:spPr>
          <a:xfrm>
            <a:off x="220437" y="2504946"/>
            <a:ext cx="6619800" cy="41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Компьютерная лингвистика 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Обработки изображений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002060"/>
                </a:solidFill>
              </a:rPr>
              <a:t>и сигналов</a:t>
            </a:r>
            <a:endParaRPr sz="2200">
              <a:solidFill>
                <a:srgbClr val="002060"/>
              </a:solidFill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Биоинформатика 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Прикладные большие 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200" u="none" cap="none" strike="noStrike">
                <a:solidFill>
                  <a:srgbClr val="002060"/>
                </a:solidFill>
              </a:rPr>
              <a:t> языковые модели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Lucida Sans"/>
              <a:buNone/>
            </a:pPr>
            <a:r>
              <a:t/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descr="Что такое (большая) языковая модель — AppTractor" id="253" name="Google Shape;253;g33bc6b610c6_0_4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4840" y="3690314"/>
            <a:ext cx="4199962" cy="2627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"/>
          <p:cNvSpPr txBox="1"/>
          <p:nvPr>
            <p:ph type="title"/>
          </p:nvPr>
        </p:nvSpPr>
        <p:spPr>
          <a:xfrm>
            <a:off x="107504" y="228600"/>
            <a:ext cx="9036496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/>
              <a:t>Блок дисциплин: Интеллектуальные системы (ИАПУ ДВО РАН) </a:t>
            </a:r>
            <a:endParaRPr/>
          </a:p>
        </p:txBody>
      </p:sp>
      <p:sp>
        <p:nvSpPr>
          <p:cNvPr id="260" name="Google Shape;260;p10"/>
          <p:cNvSpPr txBox="1"/>
          <p:nvPr/>
        </p:nvSpPr>
        <p:spPr>
          <a:xfrm>
            <a:off x="0" y="2249488"/>
            <a:ext cx="468052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10000"/>
          </a:bodyPr>
          <a:lstStyle/>
          <a:p>
            <a:pPr indent="-514381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Инженерия знаний </a:t>
            </a:r>
            <a:endParaRPr/>
          </a:p>
          <a:p>
            <a:pPr indent="-514381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Системы, основанные на знаниях </a:t>
            </a:r>
            <a:endParaRPr/>
          </a:p>
          <a:p>
            <a:pPr indent="-514381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Коллективная разработка интеллектуальных систем</a:t>
            </a:r>
            <a:endParaRPr/>
          </a:p>
          <a:p>
            <a:pPr indent="-514381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Системы поддержки принятия решений</a:t>
            </a:r>
            <a:endParaRPr/>
          </a:p>
          <a:p>
            <a:pPr indent="-362458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t/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61" name="Google Shape;261;p10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62" name="Google Shape;262;p10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63" name="Google Shape;263;p10"/>
          <p:cNvSpPr/>
          <p:nvPr/>
        </p:nvSpPr>
        <p:spPr>
          <a:xfrm>
            <a:off x="266700" y="1718980"/>
            <a:ext cx="828808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B41E1E"/>
                </a:solidFill>
                <a:latin typeface="Lucida Sans"/>
                <a:ea typeface="Lucida Sans"/>
                <a:cs typeface="Lucida Sans"/>
                <a:sym typeface="Lucida Sans"/>
              </a:rPr>
              <a:t>Разработка систем, основанных на знаниях</a:t>
            </a:r>
            <a:endParaRPr/>
          </a:p>
        </p:txBody>
      </p:sp>
      <p:pic>
        <p:nvPicPr>
          <p:cNvPr descr="Базы знаний магистры" id="264" name="Google Shape;26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28202" y="2626000"/>
            <a:ext cx="4762500" cy="317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3bc6b610c6_0_588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b="1" lang="ru-RU" sz="3200">
                <a:latin typeface="Arial"/>
                <a:ea typeface="Arial"/>
                <a:cs typeface="Arial"/>
                <a:sym typeface="Arial"/>
              </a:rPr>
              <a:t>Блок практик и универсальных компетенций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33bc6b610c6_0_588"/>
          <p:cNvSpPr txBox="1"/>
          <p:nvPr/>
        </p:nvSpPr>
        <p:spPr>
          <a:xfrm>
            <a:off x="310779" y="2037282"/>
            <a:ext cx="9036600" cy="46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i="0" lang="ru-RU" sz="2300" u="none" cap="none" strike="noStrike">
                <a:solidFill>
                  <a:srgbClr val="002060"/>
                </a:solidFill>
              </a:rPr>
              <a:t>Управление ИТ-проектами</a:t>
            </a:r>
            <a:endParaRPr i="0" sz="2300" u="none" cap="none" strike="noStrike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002060"/>
                </a:solidFill>
              </a:rPr>
              <a:t>и внедрение ML-моделей</a:t>
            </a:r>
            <a:r>
              <a:rPr i="0" lang="ru-RU" sz="2300" u="none" cap="none" strike="noStrike">
                <a:solidFill>
                  <a:srgbClr val="002060"/>
                </a:solidFill>
              </a:rPr>
              <a:t> </a:t>
            </a:r>
            <a:endParaRPr i="0" sz="2300" u="none" cap="none" strike="noStrike">
              <a:solidFill>
                <a:srgbClr val="002060"/>
              </a:solidFill>
            </a:endParaRPr>
          </a:p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i="0" lang="ru-RU" sz="2300" u="none" cap="none" strike="noStrike">
                <a:solidFill>
                  <a:srgbClr val="002060"/>
                </a:solidFill>
              </a:rPr>
              <a:t>Семинар НИР - </a:t>
            </a:r>
            <a:r>
              <a:rPr lang="ru-RU" sz="2300">
                <a:solidFill>
                  <a:srgbClr val="002060"/>
                </a:solidFill>
              </a:rPr>
              <a:t>3 семестра</a:t>
            </a:r>
            <a:endParaRPr i="0" sz="2300" u="none" cap="none" strike="noStrike">
              <a:solidFill>
                <a:srgbClr val="000000"/>
              </a:solidFill>
            </a:endParaRPr>
          </a:p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i="0" lang="ru-RU" sz="2300" u="none" cap="none" strike="noStrike">
                <a:solidFill>
                  <a:srgbClr val="002060"/>
                </a:solidFill>
              </a:rPr>
              <a:t>Научно-исследовательская</a:t>
            </a:r>
            <a:endParaRPr i="0" sz="2300" u="none" cap="none" strike="noStrike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i="0" lang="ru-RU" sz="2300" u="none" cap="none" strike="noStrike">
                <a:solidFill>
                  <a:srgbClr val="002060"/>
                </a:solidFill>
              </a:rPr>
              <a:t> практика - 4 семестра</a:t>
            </a:r>
            <a:endParaRPr i="0" sz="2300" u="none" cap="none" strike="noStrike">
              <a:solidFill>
                <a:srgbClr val="000000"/>
              </a:solidFill>
            </a:endParaRPr>
          </a:p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i="0" lang="ru-RU" sz="2300" u="none" cap="none" strike="noStrike">
                <a:solidFill>
                  <a:srgbClr val="002060"/>
                </a:solidFill>
              </a:rPr>
              <a:t>Подготовка и защита ВКР </a:t>
            </a:r>
            <a:endParaRPr i="0" sz="2300" u="none" cap="none" strike="noStrike">
              <a:solidFill>
                <a:srgbClr val="002060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lang="ru-RU" sz="2300">
                <a:solidFill>
                  <a:srgbClr val="002060"/>
                </a:solidFill>
              </a:rPr>
              <a:t>Английский язык </a:t>
            </a:r>
            <a:endParaRPr sz="2300">
              <a:solidFill>
                <a:srgbClr val="002060"/>
              </a:solidFill>
            </a:endParaRPr>
          </a:p>
        </p:txBody>
      </p:sp>
      <p:sp>
        <p:nvSpPr>
          <p:cNvPr id="272" name="Google Shape;272;g33bc6b610c6_0_588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73" name="Google Shape;273;g33bc6b610c6_0_588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74" name="Google Shape;274;g33bc6b610c6_0_588"/>
          <p:cNvSpPr/>
          <p:nvPr/>
        </p:nvSpPr>
        <p:spPr>
          <a:xfrm>
            <a:off x="343750" y="1739915"/>
            <a:ext cx="828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i="0" lang="ru-RU" sz="2800" u="none" cap="none" strike="noStrike">
                <a:solidFill>
                  <a:srgbClr val="B41E1E"/>
                </a:solidFill>
              </a:rPr>
              <a:t>НИР и </a:t>
            </a:r>
            <a:r>
              <a:rPr lang="ru-RU" sz="2800">
                <a:solidFill>
                  <a:srgbClr val="B41E1E"/>
                </a:solidFill>
              </a:rPr>
              <a:t>внедрение решений ИИ в практику</a:t>
            </a:r>
            <a:endParaRPr i="0" sz="1400" u="none" cap="none" strike="noStrike">
              <a:solidFill>
                <a:srgbClr val="000000"/>
              </a:solidFill>
            </a:endParaRPr>
          </a:p>
        </p:txBody>
      </p:sp>
      <p:pic>
        <p:nvPicPr>
          <p:cNvPr id="275" name="Google Shape;275;g33bc6b610c6_0_588"/>
          <p:cNvPicPr preferRelativeResize="0"/>
          <p:nvPr/>
        </p:nvPicPr>
        <p:blipFill rotWithShape="1">
          <a:blip r:embed="rId3">
            <a:alphaModFix/>
          </a:blip>
          <a:srcRect b="6383" l="0" r="0" t="5324"/>
          <a:stretch/>
        </p:blipFill>
        <p:spPr>
          <a:xfrm>
            <a:off x="5403000" y="3085325"/>
            <a:ext cx="3649451" cy="3221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3bc6b610c6_0_689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Пример тем ВКР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3bc6b610c6_0_689"/>
          <p:cNvSpPr txBox="1"/>
          <p:nvPr/>
        </p:nvSpPr>
        <p:spPr>
          <a:xfrm>
            <a:off x="22100" y="1569725"/>
            <a:ext cx="9207300" cy="528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1708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ru-RU" sz="2200">
                <a:solidFill>
                  <a:srgbClr val="002060"/>
                </a:solidFill>
              </a:rPr>
              <a:t>Распознавание пожаров, задымлений</a:t>
            </a:r>
            <a:endParaRPr sz="2200">
              <a:solidFill>
                <a:srgbClr val="002060"/>
              </a:solidFill>
            </a:endParaRPr>
          </a:p>
          <a:p>
            <a:pPr indent="-51708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Разработка прогностических моделей внутригоспитальной летальности пациентов, перенесших инфаркт миокарда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-51708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Разработка мобильного интеллектуального сервиса диагностики заболеваний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51708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Разработка моделей прогнозирования фибрилляции предсердия после коронарного шунтирования 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51708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Разработка сервиса оценки заполняемости аудиторий по данным видеонаблюдений </a:t>
            </a:r>
            <a:endParaRPr i="0" sz="2200" u="none" cap="none" strike="noStrike">
              <a:solidFill>
                <a:srgbClr val="000000"/>
              </a:solidFill>
            </a:endParaRPr>
          </a:p>
        </p:txBody>
      </p:sp>
      <p:sp>
        <p:nvSpPr>
          <p:cNvPr id="283" name="Google Shape;283;g33bc6b610c6_0_689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84" name="Google Shape;284;g33bc6b610c6_0_68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"/>
          <p:cNvSpPr txBox="1"/>
          <p:nvPr>
            <p:ph type="title"/>
          </p:nvPr>
        </p:nvSpPr>
        <p:spPr>
          <a:xfrm>
            <a:off x="107504" y="228600"/>
            <a:ext cx="9036496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/>
              <a:t>Технологии обучения </a:t>
            </a:r>
            <a:endParaRPr/>
          </a:p>
        </p:txBody>
      </p:sp>
      <p:sp>
        <p:nvSpPr>
          <p:cNvPr id="291" name="Google Shape;291;p13"/>
          <p:cNvSpPr txBox="1"/>
          <p:nvPr/>
        </p:nvSpPr>
        <p:spPr>
          <a:xfrm>
            <a:off x="107504" y="1569720"/>
            <a:ext cx="9036496" cy="5288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1898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Занятия будни с 18.30, в субботу;</a:t>
            </a:r>
            <a:endParaRPr/>
          </a:p>
          <a:p>
            <a:pPr indent="-51898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Часть лекций в режиме онлайн;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1898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Публичные защиты лабораторных и практических работ;</a:t>
            </a:r>
            <a:endParaRPr/>
          </a:p>
          <a:p>
            <a:pPr indent="-51898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Исследование, аналитические  отчеты, подготовка публикаций.   </a:t>
            </a:r>
            <a:endParaRPr/>
          </a:p>
        </p:txBody>
      </p:sp>
      <p:sp>
        <p:nvSpPr>
          <p:cNvPr id="292" name="Google Shape;292;p13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293" name="Google Shape;293;p1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5"/>
          <p:cNvSpPr txBox="1"/>
          <p:nvPr>
            <p:ph type="title"/>
          </p:nvPr>
        </p:nvSpPr>
        <p:spPr>
          <a:xfrm>
            <a:off x="107504" y="228600"/>
            <a:ext cx="9036496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/>
              <a:t>Преподаватели </a:t>
            </a:r>
            <a:endParaRPr sz="3200"/>
          </a:p>
        </p:txBody>
      </p:sp>
      <p:sp>
        <p:nvSpPr>
          <p:cNvPr id="300" name="Google Shape;300;p15"/>
          <p:cNvSpPr txBox="1"/>
          <p:nvPr/>
        </p:nvSpPr>
        <p:spPr>
          <a:xfrm>
            <a:off x="107504" y="1877407"/>
            <a:ext cx="9036600" cy="46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3483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None/>
            </a:pPr>
            <a:r>
              <a:t/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01" name="Google Shape;301;p15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302" name="Google Shape;302;p1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03" name="Google Shape;30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876" y="3175825"/>
            <a:ext cx="1522024" cy="1481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587" y="1723538"/>
            <a:ext cx="1347250" cy="1347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5"/>
          <p:cNvSpPr/>
          <p:nvPr/>
        </p:nvSpPr>
        <p:spPr>
          <a:xfrm>
            <a:off x="2339752" y="1750826"/>
            <a:ext cx="6264696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К.И. Шахгельдян</a:t>
            </a: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д.т.н.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</a:t>
            </a: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Методология интеллектуального анализа данных”</a:t>
            </a:r>
            <a:endParaRPr sz="15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</a:t>
            </a: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Семинар НИР”</a:t>
            </a:r>
            <a:r>
              <a:rPr lang="ru-RU" sz="1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endParaRPr sz="1500"/>
          </a:p>
        </p:txBody>
      </p:sp>
      <p:sp>
        <p:nvSpPr>
          <p:cNvPr id="306" name="Google Shape;306;p15"/>
          <p:cNvSpPr/>
          <p:nvPr/>
        </p:nvSpPr>
        <p:spPr>
          <a:xfrm>
            <a:off x="2339752" y="3329588"/>
            <a:ext cx="61206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В.В. Грибова</a:t>
            </a: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д.т.н., чл-корр. РАН, ИАПУ ДВО РАН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</a:t>
            </a: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Инже</a:t>
            </a: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нерия знаний”</a:t>
            </a:r>
            <a:endParaRPr sz="17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</a:t>
            </a:r>
            <a:r>
              <a:rPr lang="ru-RU" sz="17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Системы, основанные на знаниях”</a:t>
            </a:r>
            <a:endParaRPr sz="17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07" name="Google Shape;30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2875" y="4859550"/>
            <a:ext cx="1429775" cy="13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5"/>
          <p:cNvSpPr txBox="1"/>
          <p:nvPr/>
        </p:nvSpPr>
        <p:spPr>
          <a:xfrm>
            <a:off x="2512625" y="4862200"/>
            <a:ext cx="5232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А.Б. Кригер</a:t>
            </a: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к.ф-м.н., доцент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“Математическая статистика - Анализ временных рядов” </a:t>
            </a:r>
            <a:endParaRPr sz="16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“Представление данных (BI)”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3bc6b610c6_0_1115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800">
                <a:latin typeface="Arial"/>
                <a:ea typeface="Arial"/>
                <a:cs typeface="Arial"/>
                <a:sym typeface="Arial"/>
              </a:rPr>
              <a:t>Преподаватели </a:t>
            </a:r>
            <a:endParaRPr sz="3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33bc6b610c6_0_1115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316" name="Google Shape;316;g33bc6b610c6_0_1115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17" name="Google Shape;317;g33bc6b610c6_0_1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7137" y="1561086"/>
            <a:ext cx="1298600" cy="123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33bc6b610c6_0_11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7800" y="2756771"/>
            <a:ext cx="1237225" cy="1231604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33bc6b610c6_0_1115"/>
          <p:cNvSpPr/>
          <p:nvPr/>
        </p:nvSpPr>
        <p:spPr>
          <a:xfrm>
            <a:off x="2511233" y="1648890"/>
            <a:ext cx="640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М.З. Ермолицкая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к.б.н., доцент, ИАПУ ДВО РАН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“Математическая статистика”  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endParaRPr b="0" i="0" sz="18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20" name="Google Shape;320;g33bc6b610c6_0_1115"/>
          <p:cNvSpPr/>
          <p:nvPr/>
        </p:nvSpPr>
        <p:spPr>
          <a:xfrm>
            <a:off x="2564025" y="2756763"/>
            <a:ext cx="6407100" cy="15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Д. А. Назаров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к.т.н., доцент, ИАПУ ДВО РАН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“Машинное обучение”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“Глубокое обучение, нейросети и сбор данных”</a:t>
            </a:r>
            <a:endParaRPr b="0" i="0" sz="16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“Технологии сбора и обработки данных”</a:t>
            </a:r>
            <a:endParaRPr sz="16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21" name="Google Shape;321;g33bc6b610c6_0_11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7812" y="4070353"/>
            <a:ext cx="1237225" cy="1184922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g33bc6b610c6_0_1115"/>
          <p:cNvSpPr/>
          <p:nvPr/>
        </p:nvSpPr>
        <p:spPr>
          <a:xfrm>
            <a:off x="2564025" y="4285675"/>
            <a:ext cx="6447000" cy="12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Владимир Костерин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– аспирант, Drom , ведущий аналитик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“Машинное обучение” </a:t>
            </a:r>
            <a:endParaRPr sz="16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23" name="Google Shape;323;g33bc6b610c6_0_11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6188" y="5337250"/>
            <a:ext cx="1460487" cy="1421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g33bc6b610c6_0_1115"/>
          <p:cNvSpPr/>
          <p:nvPr/>
        </p:nvSpPr>
        <p:spPr>
          <a:xfrm>
            <a:off x="2511218" y="5512128"/>
            <a:ext cx="65526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Э.С. Клышинский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к.т.н, доцент, НИИ ВШЭ, г. Москва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“SQL и no SQL”</a:t>
            </a:r>
            <a:endParaRPr b="0" i="0" sz="16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“Компьютерная лингвистика”</a:t>
            </a:r>
            <a:endParaRPr b="0" i="0" sz="16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3bc6b610c6_0_788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800">
                <a:latin typeface="Arial"/>
                <a:ea typeface="Arial"/>
                <a:cs typeface="Arial"/>
                <a:sym typeface="Arial"/>
              </a:rPr>
              <a:t>Преподаватели </a:t>
            </a:r>
            <a:endParaRPr sz="3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33bc6b610c6_0_788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332" name="Google Shape;332;g33bc6b610c6_0_788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33" name="Google Shape;333;g33bc6b610c6_0_788"/>
          <p:cNvSpPr/>
          <p:nvPr/>
        </p:nvSpPr>
        <p:spPr>
          <a:xfrm>
            <a:off x="2437183" y="1820427"/>
            <a:ext cx="640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Тювеев А.В., к.т.н., доцент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</a:t>
            </a: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Анализ сигналов и изображений</a:t>
            </a: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”  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endParaRPr b="0" i="0" sz="18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34" name="Google Shape;334;g33bc6b610c6_0_788"/>
          <p:cNvSpPr/>
          <p:nvPr/>
        </p:nvSpPr>
        <p:spPr>
          <a:xfrm>
            <a:off x="2437175" y="3345050"/>
            <a:ext cx="640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Щербинина И.А., к.пед.н, доцент</a:t>
            </a:r>
            <a:endParaRPr b="1"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</a:t>
            </a: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Методы оптимизации</a:t>
            </a: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”</a:t>
            </a:r>
            <a:endParaRPr sz="16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35" name="Google Shape;335;g33bc6b610c6_0_788"/>
          <p:cNvSpPr/>
          <p:nvPr/>
        </p:nvSpPr>
        <p:spPr>
          <a:xfrm>
            <a:off x="2488725" y="5005100"/>
            <a:ext cx="640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Емцева Е.Д, к.ф-м.н, доцент</a:t>
            </a:r>
            <a:endParaRPr b="1"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</a:t>
            </a: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Основы алгебры и матанализа</a:t>
            </a: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”</a:t>
            </a:r>
            <a:endParaRPr sz="16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36" name="Google Shape;336;g33bc6b610c6_0_7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850" y="3094325"/>
            <a:ext cx="1392675" cy="13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33bc6b610c6_0_7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9675" y="1602651"/>
            <a:ext cx="1293026" cy="129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g33bc6b610c6_0_7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9849" y="4685675"/>
            <a:ext cx="1477475" cy="14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3bc6b610c6_0_892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800">
                <a:latin typeface="Arial"/>
                <a:ea typeface="Arial"/>
                <a:cs typeface="Arial"/>
                <a:sym typeface="Arial"/>
              </a:rPr>
              <a:t>Преподаватели </a:t>
            </a:r>
            <a:endParaRPr sz="3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33bc6b610c6_0_892"/>
          <p:cNvSpPr txBox="1"/>
          <p:nvPr>
            <p:ph idx="12" type="sldNum"/>
          </p:nvPr>
        </p:nvSpPr>
        <p:spPr>
          <a:xfrm>
            <a:off x="0" y="1628347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346" name="Google Shape;346;g33bc6b610c6_0_892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47" name="Google Shape;347;g33bc6b610c6_0_892"/>
          <p:cNvSpPr/>
          <p:nvPr/>
        </p:nvSpPr>
        <p:spPr>
          <a:xfrm>
            <a:off x="2398300" y="3491150"/>
            <a:ext cx="6499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Мария Майорова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- к.б.н., старший научный сотрудник, </a:t>
            </a: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Национальный научный центр морской биологии ДВО РАН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“Биоинформатика” </a:t>
            </a:r>
            <a:endParaRPr b="0" i="0" sz="18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48" name="Google Shape;348;g33bc6b610c6_0_892"/>
          <p:cNvSpPr/>
          <p:nvPr/>
        </p:nvSpPr>
        <p:spPr>
          <a:xfrm>
            <a:off x="2398300" y="1888450"/>
            <a:ext cx="6107700" cy="1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Арина Стриж 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– Фарпост, руководитель аналитиков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“Основы Data Engineering”</a:t>
            </a:r>
            <a:endParaRPr sz="16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“Продуктовая аналитика”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g33bc6b610c6_0_8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4900" y="1995237"/>
            <a:ext cx="1049125" cy="10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33bc6b610c6_0_8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900" y="3458475"/>
            <a:ext cx="1193550" cy="119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g33bc6b610c6_0_8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5041" y="5066150"/>
            <a:ext cx="1113251" cy="111325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g33bc6b610c6_0_892"/>
          <p:cNvSpPr/>
          <p:nvPr/>
        </p:nvSpPr>
        <p:spPr>
          <a:xfrm>
            <a:off x="2398298" y="5066150"/>
            <a:ext cx="65979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Е.А. Шалфеева</a:t>
            </a: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д.т.н., старший научный сотрудник ИАПУ ДВО РАН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“Системы поддержки принятия решений”</a:t>
            </a:r>
            <a:endParaRPr sz="16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“Коллективная разработка интеллектуальных систем” </a:t>
            </a:r>
            <a:endParaRPr sz="16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3bc6b610c6_0_996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800">
                <a:latin typeface="Arial"/>
                <a:ea typeface="Arial"/>
                <a:cs typeface="Arial"/>
                <a:sym typeface="Arial"/>
              </a:rPr>
              <a:t>Молодые преподаватели - выпускники</a:t>
            </a:r>
            <a:endParaRPr sz="3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33bc6b610c6_0_996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360" name="Google Shape;360;g33bc6b610c6_0_996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61" name="Google Shape;361;g33bc6b610c6_0_9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775" y="1899075"/>
            <a:ext cx="1216700" cy="11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g33bc6b610c6_0_996"/>
          <p:cNvSpPr txBox="1"/>
          <p:nvPr/>
        </p:nvSpPr>
        <p:spPr>
          <a:xfrm>
            <a:off x="2742022" y="1700808"/>
            <a:ext cx="18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63" name="Google Shape;363;g33bc6b610c6_0_9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771" y="3451874"/>
            <a:ext cx="1145625" cy="114562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g33bc6b610c6_0_996"/>
          <p:cNvSpPr/>
          <p:nvPr/>
        </p:nvSpPr>
        <p:spPr>
          <a:xfrm>
            <a:off x="1781650" y="1793725"/>
            <a:ext cx="6682500" cy="12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Михаил Марков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аспирант</a:t>
            </a:r>
            <a:endParaRPr b="0" i="0" sz="18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“Прикладные большие языковые модели”</a:t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“ИИ и промпт-инжиниринг”</a:t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65" name="Google Shape;365;g33bc6b610c6_0_996"/>
          <p:cNvSpPr/>
          <p:nvPr/>
        </p:nvSpPr>
        <p:spPr>
          <a:xfrm>
            <a:off x="2089925" y="3451875"/>
            <a:ext cx="4477200" cy="1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Марк Водяницкий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аспирант</a:t>
            </a:r>
            <a:endParaRPr b="0" i="0" sz="18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“Обработка сигналов и изображений”</a:t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“Основы Data Engineering”</a:t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66" name="Google Shape;366;g33bc6b610c6_0_9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3925" y="4984550"/>
            <a:ext cx="1281325" cy="124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3bc6b610c6_0_996"/>
          <p:cNvSpPr/>
          <p:nvPr/>
        </p:nvSpPr>
        <p:spPr>
          <a:xfrm>
            <a:off x="2033725" y="5296925"/>
            <a:ext cx="6989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Роман Борисов 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– аспирант, Аптека 25, руководитель разработки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“Управление ИТ-проектами и внедрение ML-решений”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3bc6b610c6_0_1010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800">
                <a:latin typeface="Arial"/>
                <a:ea typeface="Arial"/>
                <a:cs typeface="Arial"/>
                <a:sym typeface="Arial"/>
              </a:rPr>
              <a:t>Молодые преподаватели - выпускники</a:t>
            </a:r>
            <a:endParaRPr sz="3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g33bc6b610c6_0_1010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375" name="Google Shape;375;g33bc6b610c6_0_101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76" name="Google Shape;376;g33bc6b610c6_0_1010"/>
          <p:cNvSpPr/>
          <p:nvPr/>
        </p:nvSpPr>
        <p:spPr>
          <a:xfrm>
            <a:off x="2137425" y="5077842"/>
            <a:ext cx="6107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Виктория Осипенко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</a:t>
            </a:r>
            <a:endParaRPr b="0" i="0" sz="18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менеджер программы, куратор студентов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7" name="Google Shape;377;g33bc6b610c6_0_10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991" y="4937631"/>
            <a:ext cx="1271025" cy="127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g33bc6b610c6_0_1010"/>
          <p:cNvSpPr txBox="1"/>
          <p:nvPr/>
        </p:nvSpPr>
        <p:spPr>
          <a:xfrm>
            <a:off x="2999622" y="1707908"/>
            <a:ext cx="18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79" name="Google Shape;379;g33bc6b610c6_0_10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975" y="3326350"/>
            <a:ext cx="1145625" cy="11456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g33bc6b610c6_0_1010"/>
          <p:cNvSpPr/>
          <p:nvPr/>
        </p:nvSpPr>
        <p:spPr>
          <a:xfrm>
            <a:off x="2049074" y="3576075"/>
            <a:ext cx="39924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Андрей Вишневский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аспирант</a:t>
            </a:r>
            <a:endParaRPr b="0" i="0" sz="18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“Основы Python для анализа данных”</a:t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381" name="Google Shape;381;g33bc6b610c6_0_10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0988" y="1779150"/>
            <a:ext cx="1165750" cy="11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g33bc6b610c6_0_1010"/>
          <p:cNvSpPr/>
          <p:nvPr/>
        </p:nvSpPr>
        <p:spPr>
          <a:xfrm>
            <a:off x="2137425" y="1881275"/>
            <a:ext cx="6288600" cy="12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Аркадий Шнейдер</a:t>
            </a:r>
            <a:r>
              <a:rPr b="0" i="0" lang="ru-RU" sz="1800" u="none" cap="none" strike="noStrike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, аспирант  </a:t>
            </a:r>
            <a:endParaRPr b="0" i="0" sz="1800" u="none" cap="none" strike="noStrike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“SQL &amp; NoSQL”</a:t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“Технологии сбора и предварительной обработки данных”</a:t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9"/>
          <p:cNvSpPr txBox="1"/>
          <p:nvPr>
            <p:ph type="title"/>
          </p:nvPr>
        </p:nvSpPr>
        <p:spPr>
          <a:xfrm>
            <a:off x="107504" y="228600"/>
            <a:ext cx="9036496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/>
              <a:t>Партнеры </a:t>
            </a:r>
            <a:endParaRPr/>
          </a:p>
        </p:txBody>
      </p:sp>
      <p:sp>
        <p:nvSpPr>
          <p:cNvPr id="389" name="Google Shape;389;p19"/>
          <p:cNvSpPr txBox="1"/>
          <p:nvPr/>
        </p:nvSpPr>
        <p:spPr>
          <a:xfrm>
            <a:off x="107504" y="1569720"/>
            <a:ext cx="9036600" cy="49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3276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Институт автоматики и процессов управления (ИАПУ)</a:t>
            </a: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ДВО РАН</a:t>
            </a:r>
            <a:endParaRPr/>
          </a:p>
          <a:p>
            <a:pPr indent="-53276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ФАРПОСТ и </a:t>
            </a: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DROM</a:t>
            </a:r>
            <a:endParaRPr/>
          </a:p>
          <a:p>
            <a:pPr indent="-53276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Школа медицины и Медцентр ДВФУ; </a:t>
            </a:r>
            <a:endParaRPr/>
          </a:p>
          <a:p>
            <a:pPr indent="-53276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Краевая клиническая больница №1 и №2, Городская клиническая больница №1 и др.; 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32765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Lucida Sans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К-скай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9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391" name="Google Shape;391;p19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3bc6b610c6_0_1347"/>
          <p:cNvSpPr txBox="1"/>
          <p:nvPr>
            <p:ph type="title"/>
          </p:nvPr>
        </p:nvSpPr>
        <p:spPr>
          <a:xfrm>
            <a:off x="246350" y="228600"/>
            <a:ext cx="8519700" cy="990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Магистерская программа: </a:t>
            </a:r>
            <a:r>
              <a:rPr lang="ru-RU">
                <a:latin typeface="Arial"/>
                <a:ea typeface="Arial"/>
                <a:cs typeface="Arial"/>
                <a:sym typeface="Arial"/>
              </a:rPr>
              <a:t>Интеллектуальный анализ данных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33bc6b610c6_0_1347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99" name="Google Shape;399;g33bc6b610c6_0_1347"/>
          <p:cNvSpPr txBox="1"/>
          <p:nvPr>
            <p:ph idx="1" type="body"/>
          </p:nvPr>
        </p:nvSpPr>
        <p:spPr>
          <a:xfrm>
            <a:off x="326900" y="1569750"/>
            <a:ext cx="8153400" cy="1799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Цель магистерской программы</a:t>
            </a:r>
            <a:r>
              <a:rPr lang="ru-RU">
                <a:latin typeface="Arial"/>
                <a:ea typeface="Arial"/>
                <a:cs typeface="Arial"/>
                <a:sym typeface="Arial"/>
              </a:rPr>
              <a:t>: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Подготовить специалистов в области наук о данных (Data Scientist), дата-аналитиков (Data Analyst), ML-Engineer, Data-Engineer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33bc6b610c6_0_1347"/>
          <p:cNvSpPr txBox="1"/>
          <p:nvPr/>
        </p:nvSpPr>
        <p:spPr>
          <a:xfrm>
            <a:off x="246350" y="3064425"/>
            <a:ext cx="40596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chemeClr val="dk1"/>
                </a:solidFill>
              </a:rPr>
              <a:t>Целевая аудитория: </a:t>
            </a:r>
            <a:r>
              <a:rPr lang="ru-RU" sz="2900">
                <a:solidFill>
                  <a:schemeClr val="dk1"/>
                </a:solidFill>
              </a:rPr>
              <a:t>жители Дальнего Востока, у которых есть желание, но нет возможности учиться в offline </a:t>
            </a:r>
            <a:endParaRPr sz="2900">
              <a:solidFill>
                <a:schemeClr val="dk1"/>
              </a:solidFill>
            </a:endParaRPr>
          </a:p>
        </p:txBody>
      </p:sp>
      <p:pic>
        <p:nvPicPr>
          <p:cNvPr id="401" name="Google Shape;401;g33bc6b610c6_0_13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7050" y="4522725"/>
            <a:ext cx="5044000" cy="21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3bc6b610c6_0_1237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Блок дисциплин: Интеллектуальный анализ данных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g33bc6b610c6_0_1237"/>
          <p:cNvSpPr txBox="1"/>
          <p:nvPr/>
        </p:nvSpPr>
        <p:spPr>
          <a:xfrm>
            <a:off x="107504" y="2060848"/>
            <a:ext cx="9036600" cy="48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b="1" lang="ru-RU" sz="2200">
                <a:solidFill>
                  <a:srgbClr val="002060"/>
                </a:solidFill>
              </a:rPr>
              <a:t>Основы Python </a:t>
            </a:r>
            <a:endParaRPr b="1" sz="2200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002060"/>
                </a:solidFill>
              </a:rPr>
              <a:t>для анализа данных</a:t>
            </a:r>
            <a:endParaRPr b="1" sz="2200">
              <a:solidFill>
                <a:srgbClr val="002060"/>
              </a:solidFill>
            </a:endParaRPr>
          </a:p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b="1" lang="ru-RU" sz="2200">
                <a:solidFill>
                  <a:srgbClr val="002060"/>
                </a:solidFill>
              </a:rPr>
              <a:t>Основы алгебры и матан</a:t>
            </a:r>
            <a:endParaRPr b="1" sz="2200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002060"/>
                </a:solidFill>
              </a:rPr>
              <a:t>для анализа данных</a:t>
            </a:r>
            <a:endParaRPr b="1" sz="2200">
              <a:solidFill>
                <a:srgbClr val="002060"/>
              </a:solidFill>
            </a:endParaRPr>
          </a:p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Методы статистического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i="0" lang="ru-RU" sz="2200" u="none" cap="none" strike="noStrike">
                <a:solidFill>
                  <a:srgbClr val="002060"/>
                </a:solidFill>
              </a:rPr>
              <a:t> анализа и прогнозирования 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Машинное обучение 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Глубокое обучение и нейронные сети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Методология интеллектуального анализа данных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-469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b="1" lang="ru-RU" sz="2200">
                <a:solidFill>
                  <a:srgbClr val="002060"/>
                </a:solidFill>
              </a:rPr>
              <a:t>Объяснимый искусственный интеллект</a:t>
            </a:r>
            <a:endParaRPr b="1" sz="2200">
              <a:solidFill>
                <a:srgbClr val="002060"/>
              </a:solidFill>
            </a:endParaRPr>
          </a:p>
        </p:txBody>
      </p:sp>
      <p:sp>
        <p:nvSpPr>
          <p:cNvPr id="409" name="Google Shape;409;g33bc6b610c6_0_1237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410" name="Google Shape;410;g33bc6b610c6_0_1237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11" name="Google Shape;411;g33bc6b610c6_0_1237"/>
          <p:cNvSpPr/>
          <p:nvPr/>
        </p:nvSpPr>
        <p:spPr>
          <a:xfrm>
            <a:off x="165524" y="1598568"/>
            <a:ext cx="828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B41E1E"/>
                </a:solidFill>
              </a:rPr>
              <a:t>Анализ и извлечение знаний из данных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pic>
        <p:nvPicPr>
          <p:cNvPr descr="Машинное обучение: что такое и как работает | Cloud4Y" id="412" name="Google Shape;412;g33bc6b610c6_0_12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7150" y="2501174"/>
            <a:ext cx="4536850" cy="250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3bc6b610c6_0_1447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600">
                <a:latin typeface="Arial"/>
                <a:ea typeface="Arial"/>
                <a:cs typeface="Arial"/>
                <a:sym typeface="Arial"/>
              </a:rPr>
              <a:t>Блок дисциплин: Направления ИИ  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g33bc6b610c6_0_1447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420" name="Google Shape;420;g33bc6b610c6_0_1447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21" name="Google Shape;421;g33bc6b610c6_0_1447"/>
          <p:cNvSpPr/>
          <p:nvPr/>
        </p:nvSpPr>
        <p:spPr>
          <a:xfrm>
            <a:off x="427955" y="1838704"/>
            <a:ext cx="828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B41E1E"/>
                </a:solidFill>
              </a:rPr>
              <a:t>Задачи искусственного интеллекта</a:t>
            </a:r>
            <a:r>
              <a:rPr b="0" i="0" lang="ru-RU" sz="2800" u="none" cap="none" strike="noStrike">
                <a:solidFill>
                  <a:srgbClr val="B41E1E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33bc6b610c6_0_1447"/>
          <p:cNvSpPr txBox="1"/>
          <p:nvPr/>
        </p:nvSpPr>
        <p:spPr>
          <a:xfrm>
            <a:off x="220437" y="2504946"/>
            <a:ext cx="6619800" cy="41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Компьютерная лингвистика 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Обработки изображений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002060"/>
                </a:solidFill>
              </a:rPr>
              <a:t>и сигналов</a:t>
            </a:r>
            <a:endParaRPr sz="2200">
              <a:solidFill>
                <a:srgbClr val="002060"/>
              </a:solidFill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Биоинформатика 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i="0" lang="ru-RU" sz="2200" u="none" cap="none" strike="noStrike">
                <a:solidFill>
                  <a:srgbClr val="002060"/>
                </a:solidFill>
              </a:rPr>
              <a:t>Прикладные большие 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200" u="none" cap="none" strike="noStrike">
                <a:solidFill>
                  <a:srgbClr val="002060"/>
                </a:solidFill>
              </a:rPr>
              <a:t> языковые модели</a:t>
            </a:r>
            <a:endParaRPr i="0" sz="2200" u="none" cap="none" strike="noStrike">
              <a:solidFill>
                <a:srgbClr val="002060"/>
              </a:solidFill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●"/>
            </a:pPr>
            <a:r>
              <a:rPr b="1" lang="ru-RU" sz="2200">
                <a:solidFill>
                  <a:srgbClr val="002060"/>
                </a:solidFill>
              </a:rPr>
              <a:t>ИИ и промпт-инжиниринг</a:t>
            </a:r>
            <a:endParaRPr b="1" sz="2200">
              <a:solidFill>
                <a:srgbClr val="002060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00"/>
              <a:buFont typeface="Lucida Sans"/>
              <a:buNone/>
            </a:pPr>
            <a:r>
              <a:t/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descr="Что такое (большая) языковая модель — AppTractor" id="423" name="Google Shape;423;g33bc6b610c6_0_14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4840" y="3690314"/>
            <a:ext cx="4199962" cy="2627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3bc6b610c6_0_1578"/>
          <p:cNvSpPr txBox="1"/>
          <p:nvPr>
            <p:ph type="title"/>
          </p:nvPr>
        </p:nvSpPr>
        <p:spPr>
          <a:xfrm>
            <a:off x="0" y="22860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Выпускник магистерской программы ИИ и МО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g33bc6b610c6_0_1578"/>
          <p:cNvSpPr txBox="1"/>
          <p:nvPr/>
        </p:nvSpPr>
        <p:spPr>
          <a:xfrm>
            <a:off x="74375" y="1665500"/>
            <a:ext cx="9025200" cy="50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Lucida Sans"/>
              <a:buNone/>
            </a:pPr>
            <a:r>
              <a:t/>
            </a:r>
            <a:endParaRPr/>
          </a:p>
          <a:p>
            <a:pPr indent="-5334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b="1"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Data Scientists </a:t>
            </a:r>
            <a:endParaRPr b="1"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334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b="1"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Data Analyst </a:t>
            </a:r>
            <a:endParaRPr b="1"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334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b="1"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ML Engineer</a:t>
            </a:r>
            <a:endParaRPr b="1"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334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Product Analyst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5334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ru-RU" sz="3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Data Engineers</a:t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t/>
            </a:r>
            <a:endParaRPr sz="3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31" name="Google Shape;431;g33bc6b610c6_0_1578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432" name="Google Shape;432;g33bc6b610c6_0_1578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433" name="Google Shape;433;g33bc6b610c6_0_15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4450" y="3169075"/>
            <a:ext cx="4740951" cy="298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3bc6b610c6_0_1457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Технологии обучения - ОНЛАЙН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g33bc6b610c6_0_1457"/>
          <p:cNvSpPr txBox="1"/>
          <p:nvPr/>
        </p:nvSpPr>
        <p:spPr>
          <a:xfrm>
            <a:off x="107450" y="2106900"/>
            <a:ext cx="9036600" cy="3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lang="ru-RU" sz="2300">
                <a:solidFill>
                  <a:srgbClr val="002060"/>
                </a:solidFill>
              </a:rPr>
              <a:t>Онлайн з</a:t>
            </a:r>
            <a:r>
              <a:rPr i="0" lang="ru-RU" sz="2300" u="none" cap="none" strike="noStrike">
                <a:solidFill>
                  <a:srgbClr val="002060"/>
                </a:solidFill>
              </a:rPr>
              <a:t>анятия будни с 18.30, в субботу;</a:t>
            </a:r>
            <a:endParaRPr sz="2300">
              <a:solidFill>
                <a:srgbClr val="002060"/>
              </a:solidFill>
            </a:endParaRPr>
          </a:p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lang="ru-RU" sz="2300">
                <a:solidFill>
                  <a:srgbClr val="002060"/>
                </a:solidFill>
              </a:rPr>
              <a:t>Учебно-методические материалы в Moodle</a:t>
            </a:r>
            <a:r>
              <a:rPr i="0" lang="ru-RU" sz="2300" u="none" cap="none" strike="noStrike">
                <a:solidFill>
                  <a:srgbClr val="002060"/>
                </a:solidFill>
              </a:rPr>
              <a:t>;</a:t>
            </a:r>
            <a:endParaRPr i="0" sz="2300" u="none" cap="none" strike="noStrike">
              <a:solidFill>
                <a:srgbClr val="002060"/>
              </a:solidFill>
            </a:endParaRPr>
          </a:p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lang="ru-RU" sz="2300">
                <a:solidFill>
                  <a:srgbClr val="002060"/>
                </a:solidFill>
              </a:rPr>
              <a:t>Онлайн п</a:t>
            </a:r>
            <a:r>
              <a:rPr i="0" lang="ru-RU" sz="2300" u="none" cap="none" strike="noStrike">
                <a:solidFill>
                  <a:srgbClr val="002060"/>
                </a:solidFill>
              </a:rPr>
              <a:t>убличные защиты лабораторных и практических работ;</a:t>
            </a:r>
            <a:endParaRPr i="0" sz="2300" u="none" cap="none" strike="noStrike">
              <a:solidFill>
                <a:srgbClr val="000000"/>
              </a:solidFill>
            </a:endParaRPr>
          </a:p>
          <a:p>
            <a:pPr indent="-4762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•"/>
            </a:pPr>
            <a:r>
              <a:rPr i="0" lang="ru-RU" sz="2300" u="none" cap="none" strike="noStrike">
                <a:solidFill>
                  <a:srgbClr val="002060"/>
                </a:solidFill>
              </a:rPr>
              <a:t>Исследование, аналитические  отчеты, подготовка публикаций - взаимодействие с рук</a:t>
            </a:r>
            <a:r>
              <a:rPr lang="ru-RU" sz="2300">
                <a:solidFill>
                  <a:srgbClr val="002060"/>
                </a:solidFill>
              </a:rPr>
              <a:t>оводителем онлайн</a:t>
            </a:r>
            <a:r>
              <a:rPr i="0" lang="ru-RU" sz="2300" u="none" cap="none" strike="noStrike">
                <a:solidFill>
                  <a:srgbClr val="002060"/>
                </a:solidFill>
              </a:rPr>
              <a:t>.   </a:t>
            </a:r>
            <a:endParaRPr i="0" sz="2300" u="none" cap="none" strike="noStrike">
              <a:solidFill>
                <a:srgbClr val="000000"/>
              </a:solidFill>
            </a:endParaRPr>
          </a:p>
        </p:txBody>
      </p:sp>
      <p:sp>
        <p:nvSpPr>
          <p:cNvPr id="441" name="Google Shape;441;g33bc6b610c6_0_1457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442" name="Google Shape;442;g33bc6b610c6_0_1457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3bc6b610c6_0_1556"/>
          <p:cNvSpPr txBox="1"/>
          <p:nvPr>
            <p:ph type="title"/>
          </p:nvPr>
        </p:nvSpPr>
        <p:spPr>
          <a:xfrm>
            <a:off x="107504" y="228600"/>
            <a:ext cx="9036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Дополнительное профессиональное образование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g33bc6b610c6_0_1556"/>
          <p:cNvSpPr txBox="1"/>
          <p:nvPr/>
        </p:nvSpPr>
        <p:spPr>
          <a:xfrm>
            <a:off x="196125" y="1464850"/>
            <a:ext cx="9036600" cy="27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002060"/>
                </a:solidFill>
              </a:rPr>
              <a:t>Модули</a:t>
            </a:r>
            <a:r>
              <a:rPr b="1" i="0" lang="ru-RU" sz="2300" u="none" cap="none" strike="noStrike">
                <a:solidFill>
                  <a:srgbClr val="002060"/>
                </a:solidFill>
              </a:rPr>
              <a:t> </a:t>
            </a:r>
            <a:endParaRPr b="1" i="0" sz="2300" u="none" cap="none" strike="noStrike">
              <a:solidFill>
                <a:srgbClr val="002060"/>
              </a:solidFill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●"/>
            </a:pPr>
            <a:r>
              <a:rPr lang="ru-RU" sz="2300">
                <a:solidFill>
                  <a:srgbClr val="002060"/>
                </a:solidFill>
              </a:rPr>
              <a:t>Искусственный интеллект для тебя </a:t>
            </a:r>
            <a:endParaRPr sz="2300">
              <a:solidFill>
                <a:srgbClr val="002060"/>
              </a:solidFill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●"/>
            </a:pPr>
            <a:r>
              <a:rPr lang="ru-RU" sz="2300">
                <a:solidFill>
                  <a:srgbClr val="002060"/>
                </a:solidFill>
              </a:rPr>
              <a:t>Искусственный интеллект для маркетинга</a:t>
            </a:r>
            <a:endParaRPr sz="2300">
              <a:solidFill>
                <a:srgbClr val="002060"/>
              </a:solidFill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●"/>
            </a:pPr>
            <a:r>
              <a:rPr lang="ru-RU" sz="2300">
                <a:solidFill>
                  <a:srgbClr val="002060"/>
                </a:solidFill>
              </a:rPr>
              <a:t>Искусственный интеллект для HR</a:t>
            </a:r>
            <a:endParaRPr sz="2300">
              <a:solidFill>
                <a:srgbClr val="002060"/>
              </a:solidFill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Char char="●"/>
            </a:pPr>
            <a:r>
              <a:rPr lang="ru-RU" sz="2300">
                <a:solidFill>
                  <a:srgbClr val="002060"/>
                </a:solidFill>
              </a:rPr>
              <a:t>Искусственный интеллект для бизнеса </a:t>
            </a:r>
            <a:r>
              <a:rPr i="0" lang="ru-RU" sz="2300" u="none" cap="none" strike="noStrike">
                <a:solidFill>
                  <a:srgbClr val="002060"/>
                </a:solidFill>
              </a:rPr>
              <a:t>  </a:t>
            </a:r>
            <a:endParaRPr i="0" sz="2300" u="none" cap="none" strike="noStrike">
              <a:solidFill>
                <a:srgbClr val="000000"/>
              </a:solidFill>
            </a:endParaRPr>
          </a:p>
        </p:txBody>
      </p:sp>
      <p:sp>
        <p:nvSpPr>
          <p:cNvPr id="450" name="Google Shape;450;g33bc6b610c6_0_1556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451" name="Google Shape;451;g33bc6b610c6_0_1556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452" name="Google Shape;452;g33bc6b610c6_0_15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2925" y="4086213"/>
            <a:ext cx="6096000" cy="277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3bcd4e4f9e_1_0"/>
          <p:cNvSpPr txBox="1"/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Искусственный интеллект для тебя</a:t>
            </a:r>
            <a:endParaRPr/>
          </a:p>
        </p:txBody>
      </p:sp>
      <p:sp>
        <p:nvSpPr>
          <p:cNvPr id="459" name="Google Shape;459;g33bcd4e4f9e_1_0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60" name="Google Shape;460;g33bcd4e4f9e_1_0"/>
          <p:cNvSpPr txBox="1"/>
          <p:nvPr>
            <p:ph idx="1" type="body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Тематический план:</a:t>
            </a:r>
            <a:endParaRPr b="1" sz="23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544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●"/>
            </a:pPr>
            <a:r>
              <a:rPr lang="ru-RU" sz="25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Инструменты  настройки и управления почтовым сервисом;</a:t>
            </a:r>
            <a:endParaRPr sz="25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544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●"/>
            </a:pPr>
            <a:r>
              <a:rPr lang="ru-RU" sz="25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ИИ для создания контента: текст, изображение, видео</a:t>
            </a:r>
            <a:endParaRPr sz="25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544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●"/>
            </a:pPr>
            <a:r>
              <a:rPr lang="ru-RU" sz="25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ИИ для  анализа информации, публикаций и сообщений. </a:t>
            </a:r>
            <a:endParaRPr sz="25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544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●"/>
            </a:pPr>
            <a:r>
              <a:rPr lang="ru-RU" sz="25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Использование ИИ для самопрезентации: создание резюме, портфолио</a:t>
            </a:r>
            <a:endParaRPr sz="25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544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●"/>
            </a:pPr>
            <a:r>
              <a:rPr lang="ru-RU" sz="25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Управление финансами: что мы выбираем?</a:t>
            </a:r>
            <a:endParaRPr sz="25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0"/>
          <p:cNvSpPr txBox="1"/>
          <p:nvPr/>
        </p:nvSpPr>
        <p:spPr>
          <a:xfrm>
            <a:off x="-213312" y="1320450"/>
            <a:ext cx="9570600" cy="31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Lucida Sans"/>
              <a:buNone/>
            </a:pP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Директор НОЦ ИИ ВВГУ</a:t>
            </a: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: </a:t>
            </a: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Шахгельдян Карина Иосифовна, </a:t>
            </a: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д.т.н.,</a:t>
            </a:r>
            <a:endParaRPr sz="2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Lucida Sans"/>
              <a:buNone/>
            </a:pP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     </a:t>
            </a: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8-924-231-44-91</a:t>
            </a: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      </a:t>
            </a: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@vladarmen</a:t>
            </a: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      </a:t>
            </a:r>
            <a:r>
              <a:rPr lang="ru-RU" sz="2000">
                <a:solidFill>
                  <a:srgbClr val="002060"/>
                </a:solidFill>
                <a:uFill>
                  <a:noFill/>
                </a:uFill>
                <a:latin typeface="Lucida Sans"/>
                <a:ea typeface="Lucida Sans"/>
                <a:cs typeface="Lucida Sans"/>
                <a:sym typeface="Lucida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carinash@vvsu.ru</a:t>
            </a: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  ауд.1419</a:t>
            </a:r>
            <a:endParaRPr sz="2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Lucida Sans"/>
              <a:buNone/>
            </a:pPr>
            <a:r>
              <a:t/>
            </a:r>
            <a:endParaRPr sz="2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Lucida Sans"/>
              <a:buNone/>
            </a:pP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НОЦ Центр “ИИ” ВВГУ, ауд.1641 </a:t>
            </a:r>
            <a:endParaRPr sz="2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Lucida Sans"/>
              <a:buNone/>
            </a:pPr>
            <a:r>
              <a:rPr lang="ru-RU" sz="2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Менеджер-куратор: Осипенко Виктория, ауд.1513</a:t>
            </a:r>
            <a:endParaRPr sz="20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67" name="Google Shape;467;p20"/>
          <p:cNvSpPr txBox="1"/>
          <p:nvPr>
            <p:ph idx="12" type="sldNum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68" name="Google Shape;468;p20"/>
          <p:cNvSpPr/>
          <p:nvPr/>
        </p:nvSpPr>
        <p:spPr>
          <a:xfrm>
            <a:off x="3300887" y="188640"/>
            <a:ext cx="2561920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Контакты</a:t>
            </a:r>
            <a:endParaRPr/>
          </a:p>
        </p:txBody>
      </p:sp>
      <p:sp>
        <p:nvSpPr>
          <p:cNvPr id="469" name="Google Shape;469;p20"/>
          <p:cNvSpPr txBox="1"/>
          <p:nvPr/>
        </p:nvSpPr>
        <p:spPr>
          <a:xfrm>
            <a:off x="5312853" y="6269250"/>
            <a:ext cx="327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blob:https://web.whatsapp.com/5260c7e9-6f8e-45ca-aa4b-f055a251a85a" id="470" name="Google Shape;470;p20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71" name="Google Shape;471;p20"/>
          <p:cNvSpPr txBox="1"/>
          <p:nvPr/>
        </p:nvSpPr>
        <p:spPr>
          <a:xfrm>
            <a:off x="764305" y="6269241"/>
            <a:ext cx="416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2" name="Google Shape;47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650" y="2264562"/>
            <a:ext cx="617298" cy="437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94532" y="2257105"/>
            <a:ext cx="533400" cy="45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87925" y="4437913"/>
            <a:ext cx="1903324" cy="2230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80313" y="4453500"/>
            <a:ext cx="1903349" cy="21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3408" y="4488750"/>
            <a:ext cx="1865217" cy="215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52825" y="2291038"/>
            <a:ext cx="384973" cy="384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3bc6b610c6_0_64"/>
          <p:cNvSpPr txBox="1"/>
          <p:nvPr>
            <p:ph type="title"/>
          </p:nvPr>
        </p:nvSpPr>
        <p:spPr>
          <a:xfrm>
            <a:off x="0" y="22860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ucida Sans"/>
              <a:buNone/>
            </a:pPr>
            <a:r>
              <a:rPr lang="ru-RU" sz="3200"/>
              <a:t>Вопросы </a:t>
            </a:r>
            <a:endParaRPr/>
          </a:p>
        </p:txBody>
      </p:sp>
      <p:sp>
        <p:nvSpPr>
          <p:cNvPr id="484" name="Google Shape;484;g33bc6b610c6_0_64"/>
          <p:cNvSpPr txBox="1"/>
          <p:nvPr/>
        </p:nvSpPr>
        <p:spPr>
          <a:xfrm>
            <a:off x="-108525" y="1675075"/>
            <a:ext cx="8819100" cy="30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/>
          </a:bodyPr>
          <a:lstStyle/>
          <a:p>
            <a:pPr indent="-491362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Содержание программ магистратуры </a:t>
            </a:r>
            <a:endParaRPr/>
          </a:p>
          <a:p>
            <a:pPr indent="-491362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Участие в реализации программ в качестве преподавателей</a:t>
            </a:r>
            <a:endParaRPr/>
          </a:p>
          <a:p>
            <a:pPr indent="-491362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Руководство практиками и дипломами </a:t>
            </a:r>
            <a:endParaRPr/>
          </a:p>
          <a:p>
            <a:pPr indent="-491362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Мастер-классы 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491362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Lucida Sans"/>
              <a:buChar char="•"/>
            </a:pPr>
            <a:r>
              <a:rPr lang="ru-RU" sz="2900">
                <a:solidFill>
                  <a:srgbClr val="002060"/>
                </a:solidFill>
                <a:latin typeface="Lucida Sans"/>
                <a:ea typeface="Lucida Sans"/>
                <a:cs typeface="Lucida Sans"/>
                <a:sym typeface="Lucida Sans"/>
              </a:rPr>
              <a:t>Темы дипломов и данные</a:t>
            </a:r>
            <a:endParaRPr sz="2900">
              <a:solidFill>
                <a:srgbClr val="00206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85" name="Google Shape;485;g33bc6b610c6_0_64"/>
          <p:cNvSpPr txBox="1"/>
          <p:nvPr>
            <p:ph idx="12" type="sldNum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descr="The Life of a Data Scientist [Infographic]" id="486" name="Google Shape;486;g33bc6b610c6_0_64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487" name="Google Shape;487;g33bc6b610c6_0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4575" y="3468425"/>
            <a:ext cx="4762500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HorizHierChart">
  <a:themeElements>
    <a:clrScheme name="Median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2014-09-14T21:28:01Z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TC102202179990</vt:lpwstr>
  </property>
</Properties>
</file>