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896" r:id="rId1"/>
    <p:sldMasterId id="2147483909" r:id="rId2"/>
    <p:sldMasterId id="2147483923" r:id="rId3"/>
  </p:sldMasterIdLst>
  <p:notesMasterIdLst>
    <p:notesMasterId r:id="rId22"/>
  </p:notesMasterIdLst>
  <p:handoutMasterIdLst>
    <p:handoutMasterId r:id="rId23"/>
  </p:handoutMasterIdLst>
  <p:sldIdLst>
    <p:sldId id="792" r:id="rId4"/>
    <p:sldId id="1048" r:id="rId5"/>
    <p:sldId id="1100" r:id="rId6"/>
    <p:sldId id="1099" r:id="rId7"/>
    <p:sldId id="1127" r:id="rId8"/>
    <p:sldId id="1128" r:id="rId9"/>
    <p:sldId id="1159" r:id="rId10"/>
    <p:sldId id="1160" r:id="rId11"/>
    <p:sldId id="1161" r:id="rId12"/>
    <p:sldId id="1162" r:id="rId13"/>
    <p:sldId id="819" r:id="rId14"/>
    <p:sldId id="1141" r:id="rId15"/>
    <p:sldId id="1142" r:id="rId16"/>
    <p:sldId id="1143" r:id="rId17"/>
    <p:sldId id="1144" r:id="rId18"/>
    <p:sldId id="1145" r:id="rId19"/>
    <p:sldId id="1146" r:id="rId20"/>
    <p:sldId id="1147" r:id="rId21"/>
  </p:sldIdLst>
  <p:sldSz cx="8640763" cy="6499225"/>
  <p:notesSz cx="6797675" cy="9928225"/>
  <p:embeddedFontLst>
    <p:embeddedFont>
      <p:font typeface="Cambria Math" panose="02040503050406030204" pitchFamily="18" charset="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0" userDrawn="1">
          <p15:clr>
            <a:srgbClr val="A4A3A4"/>
          </p15:clr>
        </p15:guide>
        <p15:guide id="2" pos="272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CCECFF"/>
    <a:srgbClr val="CCFFFF"/>
    <a:srgbClr val="BDE3FF"/>
    <a:srgbClr val="CCCC00"/>
    <a:srgbClr val="DDDDDD"/>
    <a:srgbClr val="B2B2B2"/>
    <a:srgbClr val="0000CC"/>
    <a:srgbClr val="00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22650" autoAdjust="0"/>
    <p:restoredTop sz="86422" autoAdjust="0"/>
  </p:normalViewPr>
  <p:slideViewPr>
    <p:cSldViewPr showGuides="1">
      <p:cViewPr varScale="1">
        <p:scale>
          <a:sx n="47" d="100"/>
          <a:sy n="47" d="100"/>
        </p:scale>
        <p:origin x="616" y="24"/>
      </p:cViewPr>
      <p:guideLst>
        <p:guide orient="horz" pos="2070"/>
        <p:guide pos="27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4348"/>
    </p:cViewPr>
  </p:sorterViewPr>
  <p:notesViewPr>
    <p:cSldViewPr showGuides="1">
      <p:cViewPr varScale="1">
        <p:scale>
          <a:sx n="45" d="100"/>
          <a:sy n="45" d="100"/>
        </p:scale>
        <p:origin x="972" y="68"/>
      </p:cViewPr>
      <p:guideLst>
        <p:guide orient="horz" pos="3127"/>
        <p:guide pos="214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4086" cy="496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endParaRPr lang="ru-RU" altLang="ru-RU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1"/>
            <a:ext cx="2944086" cy="496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endParaRPr lang="ru-RU" altLang="ru-RU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10"/>
            <a:ext cx="2944086" cy="496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endParaRPr lang="ru-RU" altLang="ru-RU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29710"/>
            <a:ext cx="2944086" cy="496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fld id="{9609A138-9CD7-444F-88D2-B1A374BEF52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74683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4086" cy="496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endParaRPr lang="ru-RU" altLang="ru-R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1"/>
            <a:ext cx="2944086" cy="496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endParaRPr lang="ru-RU" altLang="ru-RU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6125"/>
            <a:ext cx="49466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4855"/>
            <a:ext cx="5438140" cy="4467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10"/>
            <a:ext cx="2944086" cy="496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endParaRPr lang="ru-RU" altLang="ru-RU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29710"/>
            <a:ext cx="2944086" cy="496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fld id="{319A66D5-C8F6-4B8F-B2F3-B018F9BD52C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26441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C9996E-670A-4FB4-85A1-D3BF87F79FE8}" type="slidenum">
              <a:rPr lang="ru-RU" altLang="ru-RU"/>
              <a:pPr/>
              <a:t>1</a:t>
            </a:fld>
            <a:endParaRPr lang="ru-RU" altLang="ru-RU"/>
          </a:p>
        </p:txBody>
      </p:sp>
      <p:sp>
        <p:nvSpPr>
          <p:cNvPr id="117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5513" y="746125"/>
            <a:ext cx="4946650" cy="3721100"/>
          </a:xfrm>
          <a:ln/>
        </p:spPr>
      </p:sp>
      <p:sp>
        <p:nvSpPr>
          <p:cNvPr id="117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046801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A66D5-C8F6-4B8F-B2F3-B018F9BD52C0}" type="slidenum">
              <a:rPr lang="ru-RU" altLang="ru-RU" smtClean="0"/>
              <a:pPr/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1676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A66D5-C8F6-4B8F-B2F3-B018F9BD52C0}" type="slidenum">
              <a:rPr lang="ru-RU" altLang="ru-RU" smtClean="0"/>
              <a:pPr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45284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A1EABA-FEA1-4987-940A-A57FCEEC5E6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434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5513" y="746125"/>
            <a:ext cx="4946650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A66D5-C8F6-4B8F-B2F3-B018F9BD52C0}" type="slidenum">
              <a:rPr lang="ru-RU" altLang="ru-RU" smtClean="0">
                <a:solidFill>
                  <a:srgbClr val="000000"/>
                </a:solidFill>
              </a:rPr>
              <a:pPr/>
              <a:t>12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766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A1EABA-FEA1-4987-940A-A57FCEEC5E6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7872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A1EABA-FEA1-4987-940A-A57FCEEC5E6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67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A1EABA-FEA1-4987-940A-A57FCEEC5E6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167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A1EABA-FEA1-4987-940A-A57FCEEC5E6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3433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A1EABA-FEA1-4987-940A-A57FCEEC5E6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357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A1EABA-FEA1-4987-940A-A57FCEEC5E6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713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9500" y="1063625"/>
            <a:ext cx="6481763" cy="226218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9500" y="3413125"/>
            <a:ext cx="6481763" cy="15700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2021338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7438" y="45357"/>
            <a:ext cx="7364412" cy="7477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96753771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963" y="1620838"/>
            <a:ext cx="7453312" cy="270351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88963" y="4349750"/>
            <a:ext cx="7453312" cy="1420813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82744383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1188" y="1233488"/>
            <a:ext cx="3822700" cy="46085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86288" y="1233488"/>
            <a:ext cx="3822700" cy="46085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70935079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313" y="346075"/>
            <a:ext cx="7453312" cy="12557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5313" y="1593850"/>
            <a:ext cx="3656012" cy="7794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95313" y="2373313"/>
            <a:ext cx="3656012" cy="3492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75150" y="1593850"/>
            <a:ext cx="3673475" cy="7794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75150" y="2373313"/>
            <a:ext cx="3673475" cy="3492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36455033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64793600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0189677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313" y="433388"/>
            <a:ext cx="2786062" cy="15160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73475" y="935038"/>
            <a:ext cx="4375150" cy="4619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5313" y="1949450"/>
            <a:ext cx="2786062" cy="36131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3949514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313" y="433388"/>
            <a:ext cx="2786062" cy="15160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73475" y="935038"/>
            <a:ext cx="4375150" cy="4619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5313" y="1949450"/>
            <a:ext cx="2786062" cy="36131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26895575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20735785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92875" y="88900"/>
            <a:ext cx="1958975" cy="57531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11188" y="88900"/>
            <a:ext cx="5729287" cy="57531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52300032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11188" y="88900"/>
            <a:ext cx="7840662" cy="57531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298199665"/>
      </p:ext>
    </p:extLst>
  </p:cSld>
  <p:clrMapOvr>
    <a:masterClrMapping/>
  </p:clrMapOvr>
  <p:transition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9501" y="1063625"/>
            <a:ext cx="6481763" cy="2262188"/>
          </a:xfrm>
        </p:spPr>
        <p:txBody>
          <a:bodyPr anchor="b"/>
          <a:lstStyle>
            <a:lvl1pPr algn="ctr">
              <a:defRPr sz="4487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9501" y="3413125"/>
            <a:ext cx="6481763" cy="1570038"/>
          </a:xfrm>
        </p:spPr>
        <p:txBody>
          <a:bodyPr/>
          <a:lstStyle>
            <a:lvl1pPr marL="0" indent="0" algn="ctr">
              <a:buNone/>
              <a:defRPr sz="1794"/>
            </a:lvl1pPr>
            <a:lvl2pPr marL="341903" indent="0" algn="ctr">
              <a:buNone/>
              <a:defRPr sz="1495"/>
            </a:lvl2pPr>
            <a:lvl3pPr marL="683807" indent="0" algn="ctr">
              <a:buNone/>
              <a:defRPr sz="1346"/>
            </a:lvl3pPr>
            <a:lvl4pPr marL="1025710" indent="0" algn="ctr">
              <a:buNone/>
              <a:defRPr sz="1196"/>
            </a:lvl4pPr>
            <a:lvl5pPr marL="1367614" indent="0" algn="ctr">
              <a:buNone/>
              <a:defRPr sz="1196"/>
            </a:lvl5pPr>
            <a:lvl6pPr marL="1709517" indent="0" algn="ctr">
              <a:buNone/>
              <a:defRPr sz="1196"/>
            </a:lvl6pPr>
            <a:lvl7pPr marL="2051421" indent="0" algn="ctr">
              <a:buNone/>
              <a:defRPr sz="1196"/>
            </a:lvl7pPr>
            <a:lvl8pPr marL="2393324" indent="0" algn="ctr">
              <a:buNone/>
              <a:defRPr sz="1196"/>
            </a:lvl8pPr>
            <a:lvl9pPr marL="2735228" indent="0" algn="ctr">
              <a:buNone/>
              <a:defRPr sz="1196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3789209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010" y="144963"/>
            <a:ext cx="7364412" cy="7477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188" y="1283291"/>
            <a:ext cx="7797800" cy="4608512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13721785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964" y="1620839"/>
            <a:ext cx="7453312" cy="2703512"/>
          </a:xfrm>
        </p:spPr>
        <p:txBody>
          <a:bodyPr anchor="b"/>
          <a:lstStyle>
            <a:lvl1pPr>
              <a:defRPr sz="4487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88964" y="4349751"/>
            <a:ext cx="7453312" cy="1420813"/>
          </a:xfrm>
        </p:spPr>
        <p:txBody>
          <a:bodyPr/>
          <a:lstStyle>
            <a:lvl1pPr marL="0" indent="0">
              <a:buNone/>
              <a:defRPr sz="1794"/>
            </a:lvl1pPr>
            <a:lvl2pPr marL="341903" indent="0">
              <a:buNone/>
              <a:defRPr sz="1495"/>
            </a:lvl2pPr>
            <a:lvl3pPr marL="683807" indent="0">
              <a:buNone/>
              <a:defRPr sz="1346"/>
            </a:lvl3pPr>
            <a:lvl4pPr marL="1025710" indent="0">
              <a:buNone/>
              <a:defRPr sz="1196"/>
            </a:lvl4pPr>
            <a:lvl5pPr marL="1367614" indent="0">
              <a:buNone/>
              <a:defRPr sz="1196"/>
            </a:lvl5pPr>
            <a:lvl6pPr marL="1709517" indent="0">
              <a:buNone/>
              <a:defRPr sz="1196"/>
            </a:lvl6pPr>
            <a:lvl7pPr marL="2051421" indent="0">
              <a:buNone/>
              <a:defRPr sz="1196"/>
            </a:lvl7pPr>
            <a:lvl8pPr marL="2393324" indent="0">
              <a:buNone/>
              <a:defRPr sz="1196"/>
            </a:lvl8pPr>
            <a:lvl9pPr marL="2735228" indent="0">
              <a:buNone/>
              <a:defRPr sz="1196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01089734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1188" y="1233488"/>
            <a:ext cx="3822700" cy="46085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86288" y="1233488"/>
            <a:ext cx="3822700" cy="46085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47454164"/>
      </p:ext>
    </p:extLst>
  </p:cSld>
  <p:clrMapOvr>
    <a:masterClrMapping/>
  </p:clrMapOvr>
  <p:transition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313" y="346076"/>
            <a:ext cx="7453312" cy="12557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5313" y="1593851"/>
            <a:ext cx="3656012" cy="779463"/>
          </a:xfrm>
        </p:spPr>
        <p:txBody>
          <a:bodyPr anchor="b"/>
          <a:lstStyle>
            <a:lvl1pPr marL="0" indent="0">
              <a:buNone/>
              <a:defRPr sz="1794" b="1"/>
            </a:lvl1pPr>
            <a:lvl2pPr marL="341903" indent="0">
              <a:buNone/>
              <a:defRPr sz="1495" b="1"/>
            </a:lvl2pPr>
            <a:lvl3pPr marL="683807" indent="0">
              <a:buNone/>
              <a:defRPr sz="1346" b="1"/>
            </a:lvl3pPr>
            <a:lvl4pPr marL="1025710" indent="0">
              <a:buNone/>
              <a:defRPr sz="1196" b="1"/>
            </a:lvl4pPr>
            <a:lvl5pPr marL="1367614" indent="0">
              <a:buNone/>
              <a:defRPr sz="1196" b="1"/>
            </a:lvl5pPr>
            <a:lvl6pPr marL="1709517" indent="0">
              <a:buNone/>
              <a:defRPr sz="1196" b="1"/>
            </a:lvl6pPr>
            <a:lvl7pPr marL="2051421" indent="0">
              <a:buNone/>
              <a:defRPr sz="1196" b="1"/>
            </a:lvl7pPr>
            <a:lvl8pPr marL="2393324" indent="0">
              <a:buNone/>
              <a:defRPr sz="1196" b="1"/>
            </a:lvl8pPr>
            <a:lvl9pPr marL="2735228" indent="0">
              <a:buNone/>
              <a:defRPr sz="11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95313" y="2373313"/>
            <a:ext cx="3656012" cy="3492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75150" y="1593851"/>
            <a:ext cx="3673475" cy="779463"/>
          </a:xfrm>
        </p:spPr>
        <p:txBody>
          <a:bodyPr anchor="b"/>
          <a:lstStyle>
            <a:lvl1pPr marL="0" indent="0">
              <a:buNone/>
              <a:defRPr sz="1794" b="1"/>
            </a:lvl1pPr>
            <a:lvl2pPr marL="341903" indent="0">
              <a:buNone/>
              <a:defRPr sz="1495" b="1"/>
            </a:lvl2pPr>
            <a:lvl3pPr marL="683807" indent="0">
              <a:buNone/>
              <a:defRPr sz="1346" b="1"/>
            </a:lvl3pPr>
            <a:lvl4pPr marL="1025710" indent="0">
              <a:buNone/>
              <a:defRPr sz="1196" b="1"/>
            </a:lvl4pPr>
            <a:lvl5pPr marL="1367614" indent="0">
              <a:buNone/>
              <a:defRPr sz="1196" b="1"/>
            </a:lvl5pPr>
            <a:lvl6pPr marL="1709517" indent="0">
              <a:buNone/>
              <a:defRPr sz="1196" b="1"/>
            </a:lvl6pPr>
            <a:lvl7pPr marL="2051421" indent="0">
              <a:buNone/>
              <a:defRPr sz="1196" b="1"/>
            </a:lvl7pPr>
            <a:lvl8pPr marL="2393324" indent="0">
              <a:buNone/>
              <a:defRPr sz="1196" b="1"/>
            </a:lvl8pPr>
            <a:lvl9pPr marL="2735228" indent="0">
              <a:buNone/>
              <a:defRPr sz="11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75150" y="2373313"/>
            <a:ext cx="3673475" cy="3492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08687497"/>
      </p:ext>
    </p:extLst>
  </p:cSld>
  <p:clrMapOvr>
    <a:masterClrMapping/>
  </p:clrMapOvr>
  <p:transition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7131327"/>
      </p:ext>
    </p:extLst>
  </p:cSld>
  <p:clrMapOvr>
    <a:masterClrMapping/>
  </p:clrMapOvr>
  <p:transition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4510076"/>
      </p:ext>
    </p:extLst>
  </p:cSld>
  <p:clrMapOvr>
    <a:masterClrMapping/>
  </p:clrMapOvr>
  <p:transition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313" y="433388"/>
            <a:ext cx="2786062" cy="1516062"/>
          </a:xfrm>
        </p:spPr>
        <p:txBody>
          <a:bodyPr anchor="b"/>
          <a:lstStyle>
            <a:lvl1pPr>
              <a:defRPr sz="2393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73475" y="935039"/>
            <a:ext cx="4375150" cy="4619625"/>
          </a:xfrm>
        </p:spPr>
        <p:txBody>
          <a:bodyPr/>
          <a:lstStyle>
            <a:lvl1pPr>
              <a:defRPr sz="2393"/>
            </a:lvl1pPr>
            <a:lvl2pPr>
              <a:defRPr sz="2094"/>
            </a:lvl2pPr>
            <a:lvl3pPr>
              <a:defRPr sz="1794"/>
            </a:lvl3pPr>
            <a:lvl4pPr>
              <a:defRPr sz="1495"/>
            </a:lvl4pPr>
            <a:lvl5pPr>
              <a:defRPr sz="1495"/>
            </a:lvl5pPr>
            <a:lvl6pPr>
              <a:defRPr sz="1495"/>
            </a:lvl6pPr>
            <a:lvl7pPr>
              <a:defRPr sz="1495"/>
            </a:lvl7pPr>
            <a:lvl8pPr>
              <a:defRPr sz="1495"/>
            </a:lvl8pPr>
            <a:lvl9pPr>
              <a:defRPr sz="14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5313" y="1949450"/>
            <a:ext cx="2786062" cy="3613150"/>
          </a:xfrm>
        </p:spPr>
        <p:txBody>
          <a:bodyPr/>
          <a:lstStyle>
            <a:lvl1pPr marL="0" indent="0">
              <a:buNone/>
              <a:defRPr sz="1196"/>
            </a:lvl1pPr>
            <a:lvl2pPr marL="341903" indent="0">
              <a:buNone/>
              <a:defRPr sz="1047"/>
            </a:lvl2pPr>
            <a:lvl3pPr marL="683807" indent="0">
              <a:buNone/>
              <a:defRPr sz="897"/>
            </a:lvl3pPr>
            <a:lvl4pPr marL="1025710" indent="0">
              <a:buNone/>
              <a:defRPr sz="748"/>
            </a:lvl4pPr>
            <a:lvl5pPr marL="1367614" indent="0">
              <a:buNone/>
              <a:defRPr sz="748"/>
            </a:lvl5pPr>
            <a:lvl6pPr marL="1709517" indent="0">
              <a:buNone/>
              <a:defRPr sz="748"/>
            </a:lvl6pPr>
            <a:lvl7pPr marL="2051421" indent="0">
              <a:buNone/>
              <a:defRPr sz="748"/>
            </a:lvl7pPr>
            <a:lvl8pPr marL="2393324" indent="0">
              <a:buNone/>
              <a:defRPr sz="748"/>
            </a:lvl8pPr>
            <a:lvl9pPr marL="2735228" indent="0">
              <a:buNone/>
              <a:defRPr sz="74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53268940"/>
      </p:ext>
    </p:extLst>
  </p:cSld>
  <p:clrMapOvr>
    <a:masterClrMapping/>
  </p:clrMapOvr>
  <p:transition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73475" y="935039"/>
            <a:ext cx="4375150" cy="4619625"/>
          </a:xfrm>
        </p:spPr>
        <p:txBody>
          <a:bodyPr/>
          <a:lstStyle>
            <a:lvl1pPr marL="0" indent="0">
              <a:buNone/>
              <a:defRPr sz="2393"/>
            </a:lvl1pPr>
            <a:lvl2pPr marL="341903" indent="0">
              <a:buNone/>
              <a:defRPr sz="2094"/>
            </a:lvl2pPr>
            <a:lvl3pPr marL="683807" indent="0">
              <a:buNone/>
              <a:defRPr sz="1794"/>
            </a:lvl3pPr>
            <a:lvl4pPr marL="1025710" indent="0">
              <a:buNone/>
              <a:defRPr sz="1495"/>
            </a:lvl4pPr>
            <a:lvl5pPr marL="1367614" indent="0">
              <a:buNone/>
              <a:defRPr sz="1495"/>
            </a:lvl5pPr>
            <a:lvl6pPr marL="1709517" indent="0">
              <a:buNone/>
              <a:defRPr sz="1495"/>
            </a:lvl6pPr>
            <a:lvl7pPr marL="2051421" indent="0">
              <a:buNone/>
              <a:defRPr sz="1495"/>
            </a:lvl7pPr>
            <a:lvl8pPr marL="2393324" indent="0">
              <a:buNone/>
              <a:defRPr sz="1495"/>
            </a:lvl8pPr>
            <a:lvl9pPr marL="2735228" indent="0">
              <a:buNone/>
              <a:defRPr sz="1495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5313" y="1949450"/>
            <a:ext cx="2786062" cy="3613150"/>
          </a:xfrm>
        </p:spPr>
        <p:txBody>
          <a:bodyPr/>
          <a:lstStyle>
            <a:lvl1pPr marL="0" indent="0">
              <a:buNone/>
              <a:defRPr sz="1196"/>
            </a:lvl1pPr>
            <a:lvl2pPr marL="341903" indent="0">
              <a:buNone/>
              <a:defRPr sz="1047"/>
            </a:lvl2pPr>
            <a:lvl3pPr marL="683807" indent="0">
              <a:buNone/>
              <a:defRPr sz="897"/>
            </a:lvl3pPr>
            <a:lvl4pPr marL="1025710" indent="0">
              <a:buNone/>
              <a:defRPr sz="748"/>
            </a:lvl4pPr>
            <a:lvl5pPr marL="1367614" indent="0">
              <a:buNone/>
              <a:defRPr sz="748"/>
            </a:lvl5pPr>
            <a:lvl6pPr marL="1709517" indent="0">
              <a:buNone/>
              <a:defRPr sz="748"/>
            </a:lvl6pPr>
            <a:lvl7pPr marL="2051421" indent="0">
              <a:buNone/>
              <a:defRPr sz="748"/>
            </a:lvl7pPr>
            <a:lvl8pPr marL="2393324" indent="0">
              <a:buNone/>
              <a:defRPr sz="748"/>
            </a:lvl8pPr>
            <a:lvl9pPr marL="2735228" indent="0">
              <a:buNone/>
              <a:defRPr sz="74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1518509"/>
      </p:ext>
    </p:extLst>
  </p:cSld>
  <p:clrMapOvr>
    <a:masterClrMapping/>
  </p:clrMapOvr>
  <p:transition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54770191"/>
      </p:ext>
    </p:extLst>
  </p:cSld>
  <p:clrMapOvr>
    <a:masterClrMapping/>
  </p:clrMapOvr>
  <p:transition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92876" y="88900"/>
            <a:ext cx="1958975" cy="57531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11189" y="88900"/>
            <a:ext cx="5729287" cy="57531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64161159"/>
      </p:ext>
    </p:extLst>
  </p:cSld>
  <p:clrMapOvr>
    <a:masterClrMapping/>
  </p:clrMapOvr>
  <p:transition>
    <p:cov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11188" y="88900"/>
            <a:ext cx="7840662" cy="57531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9289701"/>
      </p:ext>
    </p:extLst>
  </p:cSld>
  <p:clrMapOvr>
    <a:masterClrMapping/>
  </p:clrMapOvr>
  <p:transition>
    <p:cov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0"/>
            <a:ext cx="7956550" cy="10175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8800" y="1204913"/>
            <a:ext cx="7797800" cy="4673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96820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9501" y="1063625"/>
            <a:ext cx="6481763" cy="2262188"/>
          </a:xfrm>
        </p:spPr>
        <p:txBody>
          <a:bodyPr anchor="b"/>
          <a:lstStyle>
            <a:lvl1pPr algn="ctr">
              <a:defRPr sz="4487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9501" y="3413125"/>
            <a:ext cx="6481763" cy="1570038"/>
          </a:xfrm>
        </p:spPr>
        <p:txBody>
          <a:bodyPr/>
          <a:lstStyle>
            <a:lvl1pPr marL="0" indent="0" algn="ctr">
              <a:buNone/>
              <a:defRPr sz="1794"/>
            </a:lvl1pPr>
            <a:lvl2pPr marL="341903" indent="0" algn="ctr">
              <a:buNone/>
              <a:defRPr sz="1495"/>
            </a:lvl2pPr>
            <a:lvl3pPr marL="683807" indent="0" algn="ctr">
              <a:buNone/>
              <a:defRPr sz="1346"/>
            </a:lvl3pPr>
            <a:lvl4pPr marL="1025710" indent="0" algn="ctr">
              <a:buNone/>
              <a:defRPr sz="1196"/>
            </a:lvl4pPr>
            <a:lvl5pPr marL="1367614" indent="0" algn="ctr">
              <a:buNone/>
              <a:defRPr sz="1196"/>
            </a:lvl5pPr>
            <a:lvl6pPr marL="1709517" indent="0" algn="ctr">
              <a:buNone/>
              <a:defRPr sz="1196"/>
            </a:lvl6pPr>
            <a:lvl7pPr marL="2051421" indent="0" algn="ctr">
              <a:buNone/>
              <a:defRPr sz="1196"/>
            </a:lvl7pPr>
            <a:lvl8pPr marL="2393324" indent="0" algn="ctr">
              <a:buNone/>
              <a:defRPr sz="1196"/>
            </a:lvl8pPr>
            <a:lvl9pPr marL="2735228" indent="0" algn="ctr">
              <a:buNone/>
              <a:defRPr sz="1196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24307227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010" y="144963"/>
            <a:ext cx="7364412" cy="7477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188" y="1283291"/>
            <a:ext cx="7797800" cy="4608512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21553487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964" y="1620839"/>
            <a:ext cx="7453312" cy="2703512"/>
          </a:xfrm>
        </p:spPr>
        <p:txBody>
          <a:bodyPr anchor="b"/>
          <a:lstStyle>
            <a:lvl1pPr>
              <a:defRPr sz="4487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88964" y="4349751"/>
            <a:ext cx="7453312" cy="1420813"/>
          </a:xfrm>
        </p:spPr>
        <p:txBody>
          <a:bodyPr/>
          <a:lstStyle>
            <a:lvl1pPr marL="0" indent="0">
              <a:buNone/>
              <a:defRPr sz="1794"/>
            </a:lvl1pPr>
            <a:lvl2pPr marL="341903" indent="0">
              <a:buNone/>
              <a:defRPr sz="1495"/>
            </a:lvl2pPr>
            <a:lvl3pPr marL="683807" indent="0">
              <a:buNone/>
              <a:defRPr sz="1346"/>
            </a:lvl3pPr>
            <a:lvl4pPr marL="1025710" indent="0">
              <a:buNone/>
              <a:defRPr sz="1196"/>
            </a:lvl4pPr>
            <a:lvl5pPr marL="1367614" indent="0">
              <a:buNone/>
              <a:defRPr sz="1196"/>
            </a:lvl5pPr>
            <a:lvl6pPr marL="1709517" indent="0">
              <a:buNone/>
              <a:defRPr sz="1196"/>
            </a:lvl6pPr>
            <a:lvl7pPr marL="2051421" indent="0">
              <a:buNone/>
              <a:defRPr sz="1196"/>
            </a:lvl7pPr>
            <a:lvl8pPr marL="2393324" indent="0">
              <a:buNone/>
              <a:defRPr sz="1196"/>
            </a:lvl8pPr>
            <a:lvl9pPr marL="2735228" indent="0">
              <a:buNone/>
              <a:defRPr sz="1196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96486157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1188" y="1233488"/>
            <a:ext cx="3822700" cy="46085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86288" y="1233488"/>
            <a:ext cx="3822700" cy="46085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82276827"/>
      </p:ext>
    </p:extLst>
  </p:cSld>
  <p:clrMapOvr>
    <a:masterClrMapping/>
  </p:clrMapOvr>
  <p:transition>
    <p:cover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313" y="346076"/>
            <a:ext cx="7453312" cy="12557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5313" y="1593851"/>
            <a:ext cx="3656012" cy="779463"/>
          </a:xfrm>
        </p:spPr>
        <p:txBody>
          <a:bodyPr anchor="b"/>
          <a:lstStyle>
            <a:lvl1pPr marL="0" indent="0">
              <a:buNone/>
              <a:defRPr sz="1794" b="1"/>
            </a:lvl1pPr>
            <a:lvl2pPr marL="341903" indent="0">
              <a:buNone/>
              <a:defRPr sz="1495" b="1"/>
            </a:lvl2pPr>
            <a:lvl3pPr marL="683807" indent="0">
              <a:buNone/>
              <a:defRPr sz="1346" b="1"/>
            </a:lvl3pPr>
            <a:lvl4pPr marL="1025710" indent="0">
              <a:buNone/>
              <a:defRPr sz="1196" b="1"/>
            </a:lvl4pPr>
            <a:lvl5pPr marL="1367614" indent="0">
              <a:buNone/>
              <a:defRPr sz="1196" b="1"/>
            </a:lvl5pPr>
            <a:lvl6pPr marL="1709517" indent="0">
              <a:buNone/>
              <a:defRPr sz="1196" b="1"/>
            </a:lvl6pPr>
            <a:lvl7pPr marL="2051421" indent="0">
              <a:buNone/>
              <a:defRPr sz="1196" b="1"/>
            </a:lvl7pPr>
            <a:lvl8pPr marL="2393324" indent="0">
              <a:buNone/>
              <a:defRPr sz="1196" b="1"/>
            </a:lvl8pPr>
            <a:lvl9pPr marL="2735228" indent="0">
              <a:buNone/>
              <a:defRPr sz="11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95313" y="2373313"/>
            <a:ext cx="3656012" cy="3492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75150" y="1593851"/>
            <a:ext cx="3673475" cy="779463"/>
          </a:xfrm>
        </p:spPr>
        <p:txBody>
          <a:bodyPr anchor="b"/>
          <a:lstStyle>
            <a:lvl1pPr marL="0" indent="0">
              <a:buNone/>
              <a:defRPr sz="1794" b="1"/>
            </a:lvl1pPr>
            <a:lvl2pPr marL="341903" indent="0">
              <a:buNone/>
              <a:defRPr sz="1495" b="1"/>
            </a:lvl2pPr>
            <a:lvl3pPr marL="683807" indent="0">
              <a:buNone/>
              <a:defRPr sz="1346" b="1"/>
            </a:lvl3pPr>
            <a:lvl4pPr marL="1025710" indent="0">
              <a:buNone/>
              <a:defRPr sz="1196" b="1"/>
            </a:lvl4pPr>
            <a:lvl5pPr marL="1367614" indent="0">
              <a:buNone/>
              <a:defRPr sz="1196" b="1"/>
            </a:lvl5pPr>
            <a:lvl6pPr marL="1709517" indent="0">
              <a:buNone/>
              <a:defRPr sz="1196" b="1"/>
            </a:lvl6pPr>
            <a:lvl7pPr marL="2051421" indent="0">
              <a:buNone/>
              <a:defRPr sz="1196" b="1"/>
            </a:lvl7pPr>
            <a:lvl8pPr marL="2393324" indent="0">
              <a:buNone/>
              <a:defRPr sz="1196" b="1"/>
            </a:lvl8pPr>
            <a:lvl9pPr marL="2735228" indent="0">
              <a:buNone/>
              <a:defRPr sz="11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75150" y="2373313"/>
            <a:ext cx="3673475" cy="3492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22954561"/>
      </p:ext>
    </p:extLst>
  </p:cSld>
  <p:clrMapOvr>
    <a:masterClrMapping/>
  </p:clrMapOvr>
  <p:transition>
    <p:cover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98950527"/>
      </p:ext>
    </p:extLst>
  </p:cSld>
  <p:clrMapOvr>
    <a:masterClrMapping/>
  </p:clrMapOvr>
  <p:transition>
    <p:cove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9893064"/>
      </p:ext>
    </p:extLst>
  </p:cSld>
  <p:clrMapOvr>
    <a:masterClrMapping/>
  </p:clrMapOvr>
  <p:transition>
    <p:cove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313" y="433388"/>
            <a:ext cx="2786062" cy="1516062"/>
          </a:xfrm>
        </p:spPr>
        <p:txBody>
          <a:bodyPr anchor="b"/>
          <a:lstStyle>
            <a:lvl1pPr>
              <a:defRPr sz="2393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73475" y="935039"/>
            <a:ext cx="4375150" cy="4619625"/>
          </a:xfrm>
        </p:spPr>
        <p:txBody>
          <a:bodyPr/>
          <a:lstStyle>
            <a:lvl1pPr>
              <a:defRPr sz="2393"/>
            </a:lvl1pPr>
            <a:lvl2pPr>
              <a:defRPr sz="2094"/>
            </a:lvl2pPr>
            <a:lvl3pPr>
              <a:defRPr sz="1794"/>
            </a:lvl3pPr>
            <a:lvl4pPr>
              <a:defRPr sz="1495"/>
            </a:lvl4pPr>
            <a:lvl5pPr>
              <a:defRPr sz="1495"/>
            </a:lvl5pPr>
            <a:lvl6pPr>
              <a:defRPr sz="1495"/>
            </a:lvl6pPr>
            <a:lvl7pPr>
              <a:defRPr sz="1495"/>
            </a:lvl7pPr>
            <a:lvl8pPr>
              <a:defRPr sz="1495"/>
            </a:lvl8pPr>
            <a:lvl9pPr>
              <a:defRPr sz="14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5313" y="1949450"/>
            <a:ext cx="2786062" cy="3613150"/>
          </a:xfrm>
        </p:spPr>
        <p:txBody>
          <a:bodyPr/>
          <a:lstStyle>
            <a:lvl1pPr marL="0" indent="0">
              <a:buNone/>
              <a:defRPr sz="1196"/>
            </a:lvl1pPr>
            <a:lvl2pPr marL="341903" indent="0">
              <a:buNone/>
              <a:defRPr sz="1047"/>
            </a:lvl2pPr>
            <a:lvl3pPr marL="683807" indent="0">
              <a:buNone/>
              <a:defRPr sz="897"/>
            </a:lvl3pPr>
            <a:lvl4pPr marL="1025710" indent="0">
              <a:buNone/>
              <a:defRPr sz="748"/>
            </a:lvl4pPr>
            <a:lvl5pPr marL="1367614" indent="0">
              <a:buNone/>
              <a:defRPr sz="748"/>
            </a:lvl5pPr>
            <a:lvl6pPr marL="1709517" indent="0">
              <a:buNone/>
              <a:defRPr sz="748"/>
            </a:lvl6pPr>
            <a:lvl7pPr marL="2051421" indent="0">
              <a:buNone/>
              <a:defRPr sz="748"/>
            </a:lvl7pPr>
            <a:lvl8pPr marL="2393324" indent="0">
              <a:buNone/>
              <a:defRPr sz="748"/>
            </a:lvl8pPr>
            <a:lvl9pPr marL="2735228" indent="0">
              <a:buNone/>
              <a:defRPr sz="74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6187436"/>
      </p:ext>
    </p:extLst>
  </p:cSld>
  <p:clrMapOvr>
    <a:masterClrMapping/>
  </p:clrMapOvr>
  <p:transition>
    <p:cover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73475" y="935039"/>
            <a:ext cx="4375150" cy="4619625"/>
          </a:xfrm>
        </p:spPr>
        <p:txBody>
          <a:bodyPr/>
          <a:lstStyle>
            <a:lvl1pPr marL="0" indent="0">
              <a:buNone/>
              <a:defRPr sz="2393"/>
            </a:lvl1pPr>
            <a:lvl2pPr marL="341903" indent="0">
              <a:buNone/>
              <a:defRPr sz="2094"/>
            </a:lvl2pPr>
            <a:lvl3pPr marL="683807" indent="0">
              <a:buNone/>
              <a:defRPr sz="1794"/>
            </a:lvl3pPr>
            <a:lvl4pPr marL="1025710" indent="0">
              <a:buNone/>
              <a:defRPr sz="1495"/>
            </a:lvl4pPr>
            <a:lvl5pPr marL="1367614" indent="0">
              <a:buNone/>
              <a:defRPr sz="1495"/>
            </a:lvl5pPr>
            <a:lvl6pPr marL="1709517" indent="0">
              <a:buNone/>
              <a:defRPr sz="1495"/>
            </a:lvl6pPr>
            <a:lvl7pPr marL="2051421" indent="0">
              <a:buNone/>
              <a:defRPr sz="1495"/>
            </a:lvl7pPr>
            <a:lvl8pPr marL="2393324" indent="0">
              <a:buNone/>
              <a:defRPr sz="1495"/>
            </a:lvl8pPr>
            <a:lvl9pPr marL="2735228" indent="0">
              <a:buNone/>
              <a:defRPr sz="1495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5313" y="1949450"/>
            <a:ext cx="2786062" cy="3613150"/>
          </a:xfrm>
        </p:spPr>
        <p:txBody>
          <a:bodyPr/>
          <a:lstStyle>
            <a:lvl1pPr marL="0" indent="0">
              <a:buNone/>
              <a:defRPr sz="1196"/>
            </a:lvl1pPr>
            <a:lvl2pPr marL="341903" indent="0">
              <a:buNone/>
              <a:defRPr sz="1047"/>
            </a:lvl2pPr>
            <a:lvl3pPr marL="683807" indent="0">
              <a:buNone/>
              <a:defRPr sz="897"/>
            </a:lvl3pPr>
            <a:lvl4pPr marL="1025710" indent="0">
              <a:buNone/>
              <a:defRPr sz="748"/>
            </a:lvl4pPr>
            <a:lvl5pPr marL="1367614" indent="0">
              <a:buNone/>
              <a:defRPr sz="748"/>
            </a:lvl5pPr>
            <a:lvl6pPr marL="1709517" indent="0">
              <a:buNone/>
              <a:defRPr sz="748"/>
            </a:lvl6pPr>
            <a:lvl7pPr marL="2051421" indent="0">
              <a:buNone/>
              <a:defRPr sz="748"/>
            </a:lvl7pPr>
            <a:lvl8pPr marL="2393324" indent="0">
              <a:buNone/>
              <a:defRPr sz="748"/>
            </a:lvl8pPr>
            <a:lvl9pPr marL="2735228" indent="0">
              <a:buNone/>
              <a:defRPr sz="74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00577293"/>
      </p:ext>
    </p:extLst>
  </p:cSld>
  <p:clrMapOvr>
    <a:masterClrMapping/>
  </p:clrMapOvr>
  <p:transition>
    <p:cover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72359244"/>
      </p:ext>
    </p:extLst>
  </p:cSld>
  <p:clrMapOvr>
    <a:masterClrMapping/>
  </p:clrMapOvr>
  <p:transition>
    <p:cover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92876" y="88900"/>
            <a:ext cx="1958975" cy="57531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11189" y="88900"/>
            <a:ext cx="5729287" cy="57531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79438115"/>
      </p:ext>
    </p:extLst>
  </p:cSld>
  <p:clrMapOvr>
    <a:masterClrMapping/>
  </p:clrMapOvr>
  <p:transition>
    <p:cover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11188" y="88900"/>
            <a:ext cx="7840662" cy="57531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61682922"/>
      </p:ext>
    </p:extLst>
  </p:cSld>
  <p:clrMapOvr>
    <a:masterClrMapping/>
  </p:clrMapOvr>
  <p:transition>
    <p:cover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0"/>
            <a:ext cx="7956550" cy="10175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8800" y="1204913"/>
            <a:ext cx="7797800" cy="4673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08087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ChangeArrowheads="1"/>
          </p:cNvSpPr>
          <p:nvPr/>
        </p:nvSpPr>
        <p:spPr bwMode="ltGray">
          <a:xfrm>
            <a:off x="352425" y="30163"/>
            <a:ext cx="414338" cy="44926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511" tIns="43256" rIns="86511" bIns="43256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2300">
              <a:latin typeface="Arial" panose="020B0604020202020204" pitchFamily="34" charset="0"/>
            </a:endParaRPr>
          </a:p>
        </p:txBody>
      </p:sp>
      <p:sp>
        <p:nvSpPr>
          <p:cNvPr id="312323" name="Rectangle 3"/>
          <p:cNvSpPr>
            <a:spLocks noChangeArrowheads="1"/>
          </p:cNvSpPr>
          <p:nvPr/>
        </p:nvSpPr>
        <p:spPr bwMode="ltGray">
          <a:xfrm>
            <a:off x="714375" y="30163"/>
            <a:ext cx="309563" cy="4492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511" tIns="43256" rIns="86511" bIns="43256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2300">
              <a:latin typeface="Arial" panose="020B0604020202020204" pitchFamily="34" charset="0"/>
            </a:endParaRPr>
          </a:p>
        </p:txBody>
      </p:sp>
      <p:sp>
        <p:nvSpPr>
          <p:cNvPr id="312324" name="Rectangle 4"/>
          <p:cNvSpPr>
            <a:spLocks noChangeArrowheads="1"/>
          </p:cNvSpPr>
          <p:nvPr/>
        </p:nvSpPr>
        <p:spPr bwMode="ltGray">
          <a:xfrm>
            <a:off x="469900" y="430213"/>
            <a:ext cx="398463" cy="44926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511" tIns="43256" rIns="86511" bIns="43256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2300">
              <a:latin typeface="Arial" panose="020B0604020202020204" pitchFamily="34" charset="0"/>
            </a:endParaRPr>
          </a:p>
        </p:txBody>
      </p:sp>
      <p:sp>
        <p:nvSpPr>
          <p:cNvPr id="312325" name="Rectangle 5"/>
          <p:cNvSpPr>
            <a:spLocks noChangeArrowheads="1"/>
          </p:cNvSpPr>
          <p:nvPr/>
        </p:nvSpPr>
        <p:spPr bwMode="ltGray">
          <a:xfrm>
            <a:off x="828675" y="441325"/>
            <a:ext cx="347663" cy="45085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511" tIns="43256" rIns="86511" bIns="43256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2300">
              <a:latin typeface="Arial" panose="020B0604020202020204" pitchFamily="34" charset="0"/>
            </a:endParaRPr>
          </a:p>
        </p:txBody>
      </p:sp>
      <p:sp>
        <p:nvSpPr>
          <p:cNvPr id="312326" name="Rectangle 6"/>
          <p:cNvSpPr>
            <a:spLocks noChangeArrowheads="1"/>
          </p:cNvSpPr>
          <p:nvPr/>
        </p:nvSpPr>
        <p:spPr bwMode="ltGray">
          <a:xfrm>
            <a:off x="77788" y="360363"/>
            <a:ext cx="530225" cy="401637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511" tIns="43256" rIns="86511" bIns="43256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2300">
              <a:latin typeface="Arial" panose="020B0604020202020204" pitchFamily="34" charset="0"/>
            </a:endParaRPr>
          </a:p>
        </p:txBody>
      </p:sp>
      <p:sp>
        <p:nvSpPr>
          <p:cNvPr id="312327" name="Rectangle 7"/>
          <p:cNvSpPr>
            <a:spLocks noChangeArrowheads="1"/>
          </p:cNvSpPr>
          <p:nvPr/>
        </p:nvSpPr>
        <p:spPr bwMode="gray">
          <a:xfrm>
            <a:off x="638175" y="0"/>
            <a:ext cx="39688" cy="1293813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hlink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511" tIns="43256" rIns="86511" bIns="43256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2300">
              <a:latin typeface="Arial" panose="020B0604020202020204" pitchFamily="34" charset="0"/>
            </a:endParaRPr>
          </a:p>
        </p:txBody>
      </p:sp>
      <p:sp>
        <p:nvSpPr>
          <p:cNvPr id="312328" name="Rectangle 8"/>
          <p:cNvSpPr>
            <a:spLocks noChangeArrowheads="1"/>
          </p:cNvSpPr>
          <p:nvPr/>
        </p:nvSpPr>
        <p:spPr bwMode="gray">
          <a:xfrm>
            <a:off x="0" y="935038"/>
            <a:ext cx="8353425" cy="34925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511" tIns="43256" rIns="86511" bIns="43256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2300">
              <a:latin typeface="Arial" panose="020B0604020202020204" pitchFamily="34" charset="0"/>
            </a:endParaRPr>
          </a:p>
        </p:txBody>
      </p:sp>
      <p:sp>
        <p:nvSpPr>
          <p:cNvPr id="31232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087438" y="88900"/>
            <a:ext cx="7364412" cy="74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200" rIns="0" bIns="72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31233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233488"/>
            <a:ext cx="7797800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200" rIns="0" bIns="72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12356" name="Text Box 36"/>
          <p:cNvSpPr txBox="1">
            <a:spLocks noChangeArrowheads="1"/>
          </p:cNvSpPr>
          <p:nvPr userDrawn="1"/>
        </p:nvSpPr>
        <p:spPr bwMode="auto">
          <a:xfrm>
            <a:off x="0" y="5986463"/>
            <a:ext cx="8640763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00" tIns="7200" rIns="7200" bIns="7200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altLang="ru-RU" sz="1500">
              <a:latin typeface="Courier New" panose="02070309020205020404" pitchFamily="49" charset="0"/>
            </a:endParaRPr>
          </a:p>
        </p:txBody>
      </p:sp>
      <p:sp>
        <p:nvSpPr>
          <p:cNvPr id="312358" name="Text Box 38"/>
          <p:cNvSpPr txBox="1">
            <a:spLocks noChangeArrowheads="1"/>
          </p:cNvSpPr>
          <p:nvPr userDrawn="1"/>
        </p:nvSpPr>
        <p:spPr bwMode="auto">
          <a:xfrm>
            <a:off x="0" y="6094413"/>
            <a:ext cx="8640763" cy="4048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00" tIns="7200" rIns="7200" bIns="7200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400">
                <a:latin typeface="Arial" panose="020B0604020202020204" pitchFamily="34" charset="0"/>
              </a:rPr>
              <a:t>В.Городецкий, Р.Юсупов. Коллективное поведение…                             Санкт-Петербург, октябрь 2010</a:t>
            </a:r>
          </a:p>
        </p:txBody>
      </p:sp>
      <p:sp>
        <p:nvSpPr>
          <p:cNvPr id="312357" name="Rectangle 37"/>
          <p:cNvSpPr>
            <a:spLocks noChangeArrowheads="1"/>
          </p:cNvSpPr>
          <p:nvPr userDrawn="1"/>
        </p:nvSpPr>
        <p:spPr bwMode="gray">
          <a:xfrm>
            <a:off x="0" y="6057900"/>
            <a:ext cx="8353425" cy="34925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511" tIns="43256" rIns="86511" bIns="43256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230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</p:sldLayoutIdLst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29" grpId="0"/>
    </p:bldLst>
  </p:timing>
  <p:txStyles>
    <p:titleStyle>
      <a:lvl1pPr algn="ctr" defTabSz="865188" rtl="0" fontAlgn="base">
        <a:spcBef>
          <a:spcPct val="0"/>
        </a:spcBef>
        <a:spcAft>
          <a:spcPct val="0"/>
        </a:spcAft>
        <a:defRPr sz="2400" kern="12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defTabSz="865188" rtl="0" fontAlgn="base">
        <a:spcBef>
          <a:spcPct val="0"/>
        </a:spcBef>
        <a:spcAft>
          <a:spcPct val="0"/>
        </a:spcAft>
        <a:defRPr sz="24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2pPr>
      <a:lvl3pPr algn="ctr" defTabSz="865188" rtl="0" fontAlgn="base">
        <a:spcBef>
          <a:spcPct val="0"/>
        </a:spcBef>
        <a:spcAft>
          <a:spcPct val="0"/>
        </a:spcAft>
        <a:defRPr sz="24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3pPr>
      <a:lvl4pPr algn="ctr" defTabSz="865188" rtl="0" fontAlgn="base">
        <a:spcBef>
          <a:spcPct val="0"/>
        </a:spcBef>
        <a:spcAft>
          <a:spcPct val="0"/>
        </a:spcAft>
        <a:defRPr sz="24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4pPr>
      <a:lvl5pPr algn="ctr" defTabSz="865188" rtl="0" fontAlgn="base">
        <a:spcBef>
          <a:spcPct val="0"/>
        </a:spcBef>
        <a:spcAft>
          <a:spcPct val="0"/>
        </a:spcAft>
        <a:defRPr sz="24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5pPr>
      <a:lvl6pPr marL="457200" algn="ctr" defTabSz="865188" rtl="0" fontAlgn="base">
        <a:spcBef>
          <a:spcPct val="0"/>
        </a:spcBef>
        <a:spcAft>
          <a:spcPct val="0"/>
        </a:spcAft>
        <a:defRPr sz="24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6pPr>
      <a:lvl7pPr marL="914400" algn="ctr" defTabSz="865188" rtl="0" fontAlgn="base">
        <a:spcBef>
          <a:spcPct val="0"/>
        </a:spcBef>
        <a:spcAft>
          <a:spcPct val="0"/>
        </a:spcAft>
        <a:defRPr sz="24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7pPr>
      <a:lvl8pPr marL="1371600" algn="ctr" defTabSz="865188" rtl="0" fontAlgn="base">
        <a:spcBef>
          <a:spcPct val="0"/>
        </a:spcBef>
        <a:spcAft>
          <a:spcPct val="0"/>
        </a:spcAft>
        <a:defRPr sz="24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8pPr>
      <a:lvl9pPr marL="1828800" algn="ctr" defTabSz="865188" rtl="0" fontAlgn="base">
        <a:spcBef>
          <a:spcPct val="0"/>
        </a:spcBef>
        <a:spcAft>
          <a:spcPct val="0"/>
        </a:spcAft>
        <a:defRPr sz="24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9pPr>
    </p:titleStyle>
    <p:bodyStyle>
      <a:lvl1pPr marL="323850" indent="-323850" algn="l" defTabSz="865188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03263" indent="-271463" algn="l" defTabSz="865188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1088" indent="-215900" algn="l" defTabSz="865188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514475" indent="-217488" algn="l" defTabSz="865188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46275" indent="-215900" algn="l" defTabSz="865188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ChangeArrowheads="1"/>
          </p:cNvSpPr>
          <p:nvPr/>
        </p:nvSpPr>
        <p:spPr bwMode="ltGray">
          <a:xfrm>
            <a:off x="352425" y="30163"/>
            <a:ext cx="414338" cy="44926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4697" tIns="32349" rIns="64697" bIns="32349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172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2323" name="Rectangle 3"/>
          <p:cNvSpPr>
            <a:spLocks noChangeArrowheads="1"/>
          </p:cNvSpPr>
          <p:nvPr/>
        </p:nvSpPr>
        <p:spPr bwMode="ltGray">
          <a:xfrm>
            <a:off x="714376" y="30163"/>
            <a:ext cx="309563" cy="4492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4697" tIns="32349" rIns="64697" bIns="32349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172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2324" name="Rectangle 4"/>
          <p:cNvSpPr>
            <a:spLocks noChangeArrowheads="1"/>
          </p:cNvSpPr>
          <p:nvPr/>
        </p:nvSpPr>
        <p:spPr bwMode="ltGray">
          <a:xfrm>
            <a:off x="469900" y="430213"/>
            <a:ext cx="398463" cy="44926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4697" tIns="32349" rIns="64697" bIns="32349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172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2325" name="Rectangle 5"/>
          <p:cNvSpPr>
            <a:spLocks noChangeArrowheads="1"/>
          </p:cNvSpPr>
          <p:nvPr/>
        </p:nvSpPr>
        <p:spPr bwMode="ltGray">
          <a:xfrm>
            <a:off x="828676" y="441325"/>
            <a:ext cx="347663" cy="45085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4697" tIns="32349" rIns="64697" bIns="32349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172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2326" name="Rectangle 6"/>
          <p:cNvSpPr>
            <a:spLocks noChangeArrowheads="1"/>
          </p:cNvSpPr>
          <p:nvPr/>
        </p:nvSpPr>
        <p:spPr bwMode="ltGray">
          <a:xfrm>
            <a:off x="77789" y="360364"/>
            <a:ext cx="530225" cy="401637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4697" tIns="32349" rIns="64697" bIns="32349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172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2327" name="Rectangle 7"/>
          <p:cNvSpPr>
            <a:spLocks noChangeArrowheads="1"/>
          </p:cNvSpPr>
          <p:nvPr/>
        </p:nvSpPr>
        <p:spPr bwMode="gray">
          <a:xfrm>
            <a:off x="638175" y="1"/>
            <a:ext cx="39688" cy="1293813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hlink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4697" tIns="32349" rIns="64697" bIns="32349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172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2328" name="Rectangle 8"/>
          <p:cNvSpPr>
            <a:spLocks noChangeArrowheads="1"/>
          </p:cNvSpPr>
          <p:nvPr/>
        </p:nvSpPr>
        <p:spPr bwMode="gray">
          <a:xfrm>
            <a:off x="1" y="935039"/>
            <a:ext cx="8353425" cy="34925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4697" tIns="32349" rIns="64697" bIns="32349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172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232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087438" y="88901"/>
            <a:ext cx="7364412" cy="74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200" rIns="0" bIns="72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31233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233488"/>
            <a:ext cx="7797800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200" rIns="0" bIns="72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12356" name="Text Box 36"/>
          <p:cNvSpPr txBox="1">
            <a:spLocks noChangeArrowheads="1"/>
          </p:cNvSpPr>
          <p:nvPr userDrawn="1"/>
        </p:nvSpPr>
        <p:spPr bwMode="auto">
          <a:xfrm>
            <a:off x="1" y="5986463"/>
            <a:ext cx="8640763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384" tIns="5384" rIns="5384" bIns="5384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altLang="ru-RU" sz="1122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312358" name="Text Box 38"/>
          <p:cNvSpPr txBox="1">
            <a:spLocks noChangeArrowheads="1"/>
          </p:cNvSpPr>
          <p:nvPr userDrawn="1"/>
        </p:nvSpPr>
        <p:spPr bwMode="auto">
          <a:xfrm>
            <a:off x="1" y="6094413"/>
            <a:ext cx="8640763" cy="4048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384" tIns="5384" rIns="5384" bIns="5384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047">
                <a:solidFill>
                  <a:srgbClr val="000000"/>
                </a:solidFill>
                <a:latin typeface="Arial" panose="020B0604020202020204" pitchFamily="34" charset="0"/>
              </a:rPr>
              <a:t>В.Городецкий, Р.Юсупов. Коллективное поведение…                             Санкт-Петербург, октябрь 2010</a:t>
            </a:r>
          </a:p>
        </p:txBody>
      </p:sp>
      <p:sp>
        <p:nvSpPr>
          <p:cNvPr id="312357" name="Rectangle 37"/>
          <p:cNvSpPr>
            <a:spLocks noChangeArrowheads="1"/>
          </p:cNvSpPr>
          <p:nvPr userDrawn="1"/>
        </p:nvSpPr>
        <p:spPr bwMode="gray">
          <a:xfrm>
            <a:off x="1" y="6057901"/>
            <a:ext cx="8353425" cy="34925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4697" tIns="32349" rIns="64697" bIns="32349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172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112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</p:sldLayoutIdLst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29" grpId="0"/>
    </p:bldLst>
  </p:timing>
  <p:hf hdr="0" ftr="0" dt="0"/>
  <p:txStyles>
    <p:titleStyle>
      <a:lvl1pPr algn="ctr" defTabSz="647005" rtl="0" fontAlgn="base">
        <a:spcBef>
          <a:spcPct val="0"/>
        </a:spcBef>
        <a:spcAft>
          <a:spcPct val="0"/>
        </a:spcAft>
        <a:defRPr sz="1794" kern="12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defTabSz="647005" rtl="0" fontAlgn="base">
        <a:spcBef>
          <a:spcPct val="0"/>
        </a:spcBef>
        <a:spcAft>
          <a:spcPct val="0"/>
        </a:spcAft>
        <a:defRPr sz="1794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2pPr>
      <a:lvl3pPr algn="ctr" defTabSz="647005" rtl="0" fontAlgn="base">
        <a:spcBef>
          <a:spcPct val="0"/>
        </a:spcBef>
        <a:spcAft>
          <a:spcPct val="0"/>
        </a:spcAft>
        <a:defRPr sz="1794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3pPr>
      <a:lvl4pPr algn="ctr" defTabSz="647005" rtl="0" fontAlgn="base">
        <a:spcBef>
          <a:spcPct val="0"/>
        </a:spcBef>
        <a:spcAft>
          <a:spcPct val="0"/>
        </a:spcAft>
        <a:defRPr sz="1794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4pPr>
      <a:lvl5pPr algn="ctr" defTabSz="647005" rtl="0" fontAlgn="base">
        <a:spcBef>
          <a:spcPct val="0"/>
        </a:spcBef>
        <a:spcAft>
          <a:spcPct val="0"/>
        </a:spcAft>
        <a:defRPr sz="1794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5pPr>
      <a:lvl6pPr marL="341903" algn="ctr" defTabSz="647005" rtl="0" fontAlgn="base">
        <a:spcBef>
          <a:spcPct val="0"/>
        </a:spcBef>
        <a:spcAft>
          <a:spcPct val="0"/>
        </a:spcAft>
        <a:defRPr sz="1794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6pPr>
      <a:lvl7pPr marL="683807" algn="ctr" defTabSz="647005" rtl="0" fontAlgn="base">
        <a:spcBef>
          <a:spcPct val="0"/>
        </a:spcBef>
        <a:spcAft>
          <a:spcPct val="0"/>
        </a:spcAft>
        <a:defRPr sz="1794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7pPr>
      <a:lvl8pPr marL="1025710" algn="ctr" defTabSz="647005" rtl="0" fontAlgn="base">
        <a:spcBef>
          <a:spcPct val="0"/>
        </a:spcBef>
        <a:spcAft>
          <a:spcPct val="0"/>
        </a:spcAft>
        <a:defRPr sz="1794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8pPr>
      <a:lvl9pPr marL="1367614" algn="ctr" defTabSz="647005" rtl="0" fontAlgn="base">
        <a:spcBef>
          <a:spcPct val="0"/>
        </a:spcBef>
        <a:spcAft>
          <a:spcPct val="0"/>
        </a:spcAft>
        <a:defRPr sz="1794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9pPr>
    </p:titleStyle>
    <p:bodyStyle>
      <a:lvl1pPr marL="242182" indent="-242182" algn="l" defTabSz="647005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25914" indent="-203006" algn="l" defTabSz="647005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§"/>
        <a:defRPr sz="1196" kern="1200">
          <a:solidFill>
            <a:schemeClr val="tx1"/>
          </a:solidFill>
          <a:latin typeface="+mn-lt"/>
          <a:ea typeface="+mn-ea"/>
          <a:cs typeface="+mn-cs"/>
        </a:defRPr>
      </a:lvl2pPr>
      <a:lvl3pPr marL="808459" indent="-161455" algn="l" defTabSz="647005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1196" kern="1200">
          <a:solidFill>
            <a:schemeClr val="tx1"/>
          </a:solidFill>
          <a:latin typeface="+mn-lt"/>
          <a:ea typeface="+mn-ea"/>
          <a:cs typeface="+mn-cs"/>
        </a:defRPr>
      </a:lvl3pPr>
      <a:lvl4pPr marL="1132555" indent="-162642" algn="l" defTabSz="647005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1196" kern="1200">
          <a:solidFill>
            <a:schemeClr val="tx1"/>
          </a:solidFill>
          <a:latin typeface="+mn-lt"/>
          <a:ea typeface="+mn-ea"/>
          <a:cs typeface="+mn-cs"/>
        </a:defRPr>
      </a:lvl4pPr>
      <a:lvl5pPr marL="1455464" indent="-161455" algn="l" defTabSz="647005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1047" kern="1200">
          <a:solidFill>
            <a:schemeClr val="tx1"/>
          </a:solidFill>
          <a:latin typeface="+mn-lt"/>
          <a:ea typeface="+mn-ea"/>
          <a:cs typeface="+mn-cs"/>
        </a:defRPr>
      </a:lvl5pPr>
      <a:lvl6pPr marL="1880469" indent="-170952" algn="l" defTabSz="683807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6" kern="1200">
          <a:solidFill>
            <a:schemeClr val="tx1"/>
          </a:solidFill>
          <a:latin typeface="+mn-lt"/>
          <a:ea typeface="+mn-ea"/>
          <a:cs typeface="+mn-cs"/>
        </a:defRPr>
      </a:lvl6pPr>
      <a:lvl7pPr marL="2222372" indent="-170952" algn="l" defTabSz="683807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6" kern="1200">
          <a:solidFill>
            <a:schemeClr val="tx1"/>
          </a:solidFill>
          <a:latin typeface="+mn-lt"/>
          <a:ea typeface="+mn-ea"/>
          <a:cs typeface="+mn-cs"/>
        </a:defRPr>
      </a:lvl7pPr>
      <a:lvl8pPr marL="2564276" indent="-170952" algn="l" defTabSz="683807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6" kern="1200">
          <a:solidFill>
            <a:schemeClr val="tx1"/>
          </a:solidFill>
          <a:latin typeface="+mn-lt"/>
          <a:ea typeface="+mn-ea"/>
          <a:cs typeface="+mn-cs"/>
        </a:defRPr>
      </a:lvl8pPr>
      <a:lvl9pPr marL="2906179" indent="-170952" algn="l" defTabSz="683807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380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1pPr>
      <a:lvl2pPr marL="341903" algn="l" defTabSz="68380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2pPr>
      <a:lvl3pPr marL="683807" algn="l" defTabSz="68380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3pPr>
      <a:lvl4pPr marL="1025710" algn="l" defTabSz="68380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4pPr>
      <a:lvl5pPr marL="1367614" algn="l" defTabSz="68380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5pPr>
      <a:lvl6pPr marL="1709517" algn="l" defTabSz="68380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6pPr>
      <a:lvl7pPr marL="2051421" algn="l" defTabSz="68380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7pPr>
      <a:lvl8pPr marL="2393324" algn="l" defTabSz="68380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8pPr>
      <a:lvl9pPr marL="2735228" algn="l" defTabSz="68380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ChangeArrowheads="1"/>
          </p:cNvSpPr>
          <p:nvPr/>
        </p:nvSpPr>
        <p:spPr bwMode="ltGray">
          <a:xfrm>
            <a:off x="352425" y="30163"/>
            <a:ext cx="414338" cy="44926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4697" tIns="32349" rIns="64697" bIns="32349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172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2323" name="Rectangle 3"/>
          <p:cNvSpPr>
            <a:spLocks noChangeArrowheads="1"/>
          </p:cNvSpPr>
          <p:nvPr/>
        </p:nvSpPr>
        <p:spPr bwMode="ltGray">
          <a:xfrm>
            <a:off x="714376" y="30163"/>
            <a:ext cx="309563" cy="4492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4697" tIns="32349" rIns="64697" bIns="32349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172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2324" name="Rectangle 4"/>
          <p:cNvSpPr>
            <a:spLocks noChangeArrowheads="1"/>
          </p:cNvSpPr>
          <p:nvPr/>
        </p:nvSpPr>
        <p:spPr bwMode="ltGray">
          <a:xfrm>
            <a:off x="469900" y="430213"/>
            <a:ext cx="398463" cy="44926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4697" tIns="32349" rIns="64697" bIns="32349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172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2325" name="Rectangle 5"/>
          <p:cNvSpPr>
            <a:spLocks noChangeArrowheads="1"/>
          </p:cNvSpPr>
          <p:nvPr/>
        </p:nvSpPr>
        <p:spPr bwMode="ltGray">
          <a:xfrm>
            <a:off x="828676" y="441325"/>
            <a:ext cx="347663" cy="45085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4697" tIns="32349" rIns="64697" bIns="32349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172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2326" name="Rectangle 6"/>
          <p:cNvSpPr>
            <a:spLocks noChangeArrowheads="1"/>
          </p:cNvSpPr>
          <p:nvPr/>
        </p:nvSpPr>
        <p:spPr bwMode="ltGray">
          <a:xfrm>
            <a:off x="77789" y="360364"/>
            <a:ext cx="530225" cy="401637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4697" tIns="32349" rIns="64697" bIns="32349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172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2327" name="Rectangle 7"/>
          <p:cNvSpPr>
            <a:spLocks noChangeArrowheads="1"/>
          </p:cNvSpPr>
          <p:nvPr/>
        </p:nvSpPr>
        <p:spPr bwMode="gray">
          <a:xfrm>
            <a:off x="638175" y="1"/>
            <a:ext cx="39688" cy="1293813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hlink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4697" tIns="32349" rIns="64697" bIns="32349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172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2328" name="Rectangle 8"/>
          <p:cNvSpPr>
            <a:spLocks noChangeArrowheads="1"/>
          </p:cNvSpPr>
          <p:nvPr/>
        </p:nvSpPr>
        <p:spPr bwMode="gray">
          <a:xfrm>
            <a:off x="1" y="935039"/>
            <a:ext cx="8353425" cy="34925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4697" tIns="32349" rIns="64697" bIns="32349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172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232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087438" y="88901"/>
            <a:ext cx="7364412" cy="74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200" rIns="0" bIns="72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31233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233488"/>
            <a:ext cx="7797800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200" rIns="0" bIns="72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12356" name="Text Box 36"/>
          <p:cNvSpPr txBox="1">
            <a:spLocks noChangeArrowheads="1"/>
          </p:cNvSpPr>
          <p:nvPr userDrawn="1"/>
        </p:nvSpPr>
        <p:spPr bwMode="auto">
          <a:xfrm>
            <a:off x="1" y="5986463"/>
            <a:ext cx="8640763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384" tIns="5384" rIns="5384" bIns="5384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altLang="ru-RU" sz="1122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312358" name="Text Box 38"/>
          <p:cNvSpPr txBox="1">
            <a:spLocks noChangeArrowheads="1"/>
          </p:cNvSpPr>
          <p:nvPr userDrawn="1"/>
        </p:nvSpPr>
        <p:spPr bwMode="auto">
          <a:xfrm>
            <a:off x="1" y="6094413"/>
            <a:ext cx="8640763" cy="4048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384" tIns="5384" rIns="5384" bIns="5384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047">
                <a:solidFill>
                  <a:srgbClr val="000000"/>
                </a:solidFill>
                <a:latin typeface="Arial" panose="020B0604020202020204" pitchFamily="34" charset="0"/>
              </a:rPr>
              <a:t>В.Городецкий, Р.Юсупов. Коллективное поведение…                             Санкт-Петербург, октябрь 2010</a:t>
            </a:r>
          </a:p>
        </p:txBody>
      </p:sp>
      <p:sp>
        <p:nvSpPr>
          <p:cNvPr id="312357" name="Rectangle 37"/>
          <p:cNvSpPr>
            <a:spLocks noChangeArrowheads="1"/>
          </p:cNvSpPr>
          <p:nvPr userDrawn="1"/>
        </p:nvSpPr>
        <p:spPr bwMode="gray">
          <a:xfrm>
            <a:off x="1" y="6057901"/>
            <a:ext cx="8353425" cy="34925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4697" tIns="32349" rIns="64697" bIns="32349" anchor="ctr"/>
          <a:lstStyle>
            <a:lvl1pPr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1800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51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96988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0375" algn="l" defTabSz="8651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875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447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19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59175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en-US" altLang="ru-RU" sz="172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730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  <p:sldLayoutId id="2147483935" r:id="rId12"/>
    <p:sldLayoutId id="2147483936" r:id="rId13"/>
  </p:sldLayoutIdLst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29" grpId="0"/>
    </p:bldLst>
  </p:timing>
  <p:hf hdr="0" ftr="0" dt="0"/>
  <p:txStyles>
    <p:titleStyle>
      <a:lvl1pPr algn="ctr" defTabSz="647005" rtl="0" fontAlgn="base">
        <a:spcBef>
          <a:spcPct val="0"/>
        </a:spcBef>
        <a:spcAft>
          <a:spcPct val="0"/>
        </a:spcAft>
        <a:defRPr sz="1794" kern="12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defTabSz="647005" rtl="0" fontAlgn="base">
        <a:spcBef>
          <a:spcPct val="0"/>
        </a:spcBef>
        <a:spcAft>
          <a:spcPct val="0"/>
        </a:spcAft>
        <a:defRPr sz="1794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2pPr>
      <a:lvl3pPr algn="ctr" defTabSz="647005" rtl="0" fontAlgn="base">
        <a:spcBef>
          <a:spcPct val="0"/>
        </a:spcBef>
        <a:spcAft>
          <a:spcPct val="0"/>
        </a:spcAft>
        <a:defRPr sz="1794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3pPr>
      <a:lvl4pPr algn="ctr" defTabSz="647005" rtl="0" fontAlgn="base">
        <a:spcBef>
          <a:spcPct val="0"/>
        </a:spcBef>
        <a:spcAft>
          <a:spcPct val="0"/>
        </a:spcAft>
        <a:defRPr sz="1794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4pPr>
      <a:lvl5pPr algn="ctr" defTabSz="647005" rtl="0" fontAlgn="base">
        <a:spcBef>
          <a:spcPct val="0"/>
        </a:spcBef>
        <a:spcAft>
          <a:spcPct val="0"/>
        </a:spcAft>
        <a:defRPr sz="1794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5pPr>
      <a:lvl6pPr marL="341903" algn="ctr" defTabSz="647005" rtl="0" fontAlgn="base">
        <a:spcBef>
          <a:spcPct val="0"/>
        </a:spcBef>
        <a:spcAft>
          <a:spcPct val="0"/>
        </a:spcAft>
        <a:defRPr sz="1794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6pPr>
      <a:lvl7pPr marL="683807" algn="ctr" defTabSz="647005" rtl="0" fontAlgn="base">
        <a:spcBef>
          <a:spcPct val="0"/>
        </a:spcBef>
        <a:spcAft>
          <a:spcPct val="0"/>
        </a:spcAft>
        <a:defRPr sz="1794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7pPr>
      <a:lvl8pPr marL="1025710" algn="ctr" defTabSz="647005" rtl="0" fontAlgn="base">
        <a:spcBef>
          <a:spcPct val="0"/>
        </a:spcBef>
        <a:spcAft>
          <a:spcPct val="0"/>
        </a:spcAft>
        <a:defRPr sz="1794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8pPr>
      <a:lvl9pPr marL="1367614" algn="ctr" defTabSz="647005" rtl="0" fontAlgn="base">
        <a:spcBef>
          <a:spcPct val="0"/>
        </a:spcBef>
        <a:spcAft>
          <a:spcPct val="0"/>
        </a:spcAft>
        <a:defRPr sz="1794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9pPr>
    </p:titleStyle>
    <p:bodyStyle>
      <a:lvl1pPr marL="242182" indent="-242182" algn="l" defTabSz="647005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25914" indent="-203006" algn="l" defTabSz="647005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§"/>
        <a:defRPr sz="1196" kern="1200">
          <a:solidFill>
            <a:schemeClr val="tx1"/>
          </a:solidFill>
          <a:latin typeface="+mn-lt"/>
          <a:ea typeface="+mn-ea"/>
          <a:cs typeface="+mn-cs"/>
        </a:defRPr>
      </a:lvl2pPr>
      <a:lvl3pPr marL="808459" indent="-161455" algn="l" defTabSz="647005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1196" kern="1200">
          <a:solidFill>
            <a:schemeClr val="tx1"/>
          </a:solidFill>
          <a:latin typeface="+mn-lt"/>
          <a:ea typeface="+mn-ea"/>
          <a:cs typeface="+mn-cs"/>
        </a:defRPr>
      </a:lvl3pPr>
      <a:lvl4pPr marL="1132555" indent="-162642" algn="l" defTabSz="647005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1196" kern="1200">
          <a:solidFill>
            <a:schemeClr val="tx1"/>
          </a:solidFill>
          <a:latin typeface="+mn-lt"/>
          <a:ea typeface="+mn-ea"/>
          <a:cs typeface="+mn-cs"/>
        </a:defRPr>
      </a:lvl4pPr>
      <a:lvl5pPr marL="1455464" indent="-161455" algn="l" defTabSz="647005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1047" kern="1200">
          <a:solidFill>
            <a:schemeClr val="tx1"/>
          </a:solidFill>
          <a:latin typeface="+mn-lt"/>
          <a:ea typeface="+mn-ea"/>
          <a:cs typeface="+mn-cs"/>
        </a:defRPr>
      </a:lvl5pPr>
      <a:lvl6pPr marL="1880469" indent="-170952" algn="l" defTabSz="683807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6" kern="1200">
          <a:solidFill>
            <a:schemeClr val="tx1"/>
          </a:solidFill>
          <a:latin typeface="+mn-lt"/>
          <a:ea typeface="+mn-ea"/>
          <a:cs typeface="+mn-cs"/>
        </a:defRPr>
      </a:lvl6pPr>
      <a:lvl7pPr marL="2222372" indent="-170952" algn="l" defTabSz="683807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6" kern="1200">
          <a:solidFill>
            <a:schemeClr val="tx1"/>
          </a:solidFill>
          <a:latin typeface="+mn-lt"/>
          <a:ea typeface="+mn-ea"/>
          <a:cs typeface="+mn-cs"/>
        </a:defRPr>
      </a:lvl7pPr>
      <a:lvl8pPr marL="2564276" indent="-170952" algn="l" defTabSz="683807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6" kern="1200">
          <a:solidFill>
            <a:schemeClr val="tx1"/>
          </a:solidFill>
          <a:latin typeface="+mn-lt"/>
          <a:ea typeface="+mn-ea"/>
          <a:cs typeface="+mn-cs"/>
        </a:defRPr>
      </a:lvl8pPr>
      <a:lvl9pPr marL="2906179" indent="-170952" algn="l" defTabSz="683807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380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1pPr>
      <a:lvl2pPr marL="341903" algn="l" defTabSz="68380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2pPr>
      <a:lvl3pPr marL="683807" algn="l" defTabSz="68380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3pPr>
      <a:lvl4pPr marL="1025710" algn="l" defTabSz="68380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4pPr>
      <a:lvl5pPr marL="1367614" algn="l" defTabSz="68380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5pPr>
      <a:lvl6pPr marL="1709517" algn="l" defTabSz="68380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6pPr>
      <a:lvl7pPr marL="2051421" algn="l" defTabSz="68380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7pPr>
      <a:lvl8pPr marL="2393324" algn="l" defTabSz="68380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8pPr>
      <a:lvl9pPr marL="2735228" algn="l" defTabSz="68380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hare.net/EUDataForum/edf2013-richard-benjamins-big-data-big-opportunities-big-risks-and-what-about-europe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6732649" y="225276"/>
            <a:ext cx="1908114" cy="44284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7200" tIns="7200" rIns="7200" bIns="72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651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9" y="-132756"/>
            <a:ext cx="8003979" cy="4786524"/>
          </a:xfrm>
        </p:spPr>
      </p:pic>
      <p:grpSp>
        <p:nvGrpSpPr>
          <p:cNvPr id="2" name="Группа 1"/>
          <p:cNvGrpSpPr/>
          <p:nvPr/>
        </p:nvGrpSpPr>
        <p:grpSpPr>
          <a:xfrm>
            <a:off x="-34638" y="-68771"/>
            <a:ext cx="8675401" cy="6561980"/>
            <a:chOff x="-11190" y="0"/>
            <a:chExt cx="8675401" cy="6561980"/>
          </a:xfrm>
        </p:grpSpPr>
        <p:sp>
          <p:nvSpPr>
            <p:cNvPr id="7" name="Text Box 1026"/>
            <p:cNvSpPr txBox="1">
              <a:spLocks noChangeArrowheads="1"/>
            </p:cNvSpPr>
            <p:nvPr/>
          </p:nvSpPr>
          <p:spPr bwMode="auto">
            <a:xfrm>
              <a:off x="-11190" y="4769248"/>
              <a:ext cx="8675401" cy="1792732"/>
            </a:xfrm>
            <a:prstGeom prst="rect">
              <a:avLst/>
            </a:prstGeom>
            <a:solidFill>
              <a:srgbClr val="DDDDDD"/>
            </a:solidFill>
            <a:ln w="9525" algn="ctr">
              <a:noFill/>
              <a:miter lim="800000"/>
              <a:headEnd/>
              <a:tailEnd/>
            </a:ln>
          </p:spPr>
          <p:txBody>
            <a:bodyPr lIns="36000" tIns="43256" rIns="0" bIns="36000" anchor="ctr"/>
            <a:lstStyle/>
            <a:p>
              <a:r>
                <a:rPr lang="ru-RU" sz="28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Неделя ИИ во Владивостоке.</a:t>
              </a:r>
            </a:p>
            <a:p>
              <a:r>
                <a:rPr lang="ru-RU" sz="28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Круглый стол</a:t>
              </a:r>
              <a:endParaRPr lang="ru-RU" sz="2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90000"/>
                </a:lnSpc>
              </a:pPr>
              <a:r>
                <a:rPr lang="ru-RU" sz="18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В.И</a:t>
              </a:r>
              <a:r>
                <a:rPr lang="ru-RU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. Городецкий</a:t>
              </a: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8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(РАИИ)</a:t>
              </a:r>
            </a:p>
            <a:p>
              <a:pPr>
                <a:lnSpc>
                  <a:spcPct val="90000"/>
                </a:lnSpc>
              </a:pPr>
              <a:r>
                <a:rPr lang="en-US" altLang="ru-RU" sz="1800" dirty="0" smtClean="0">
                  <a:latin typeface="Calibri" pitchFamily="34" charset="0"/>
                  <a:cs typeface="Calibri" panose="020F0502020204030204" pitchFamily="34" charset="0"/>
                </a:rPr>
                <a:t>Vladim.gorodetsky@gmail.com  </a:t>
              </a:r>
              <a:endParaRPr lang="en-US" altLang="ru-RU" sz="1800" dirty="0">
                <a:latin typeface="Calibri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 bwMode="auto">
            <a:xfrm>
              <a:off x="0" y="0"/>
              <a:ext cx="8640763" cy="656198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7200" tIns="7200" rIns="7200" bIns="72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8651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956" y="1557424"/>
            <a:ext cx="7947893" cy="4428492"/>
          </a:xfrm>
          <a:solidFill>
            <a:schemeClr val="bg1"/>
          </a:solidFill>
        </p:spPr>
        <p:txBody>
          <a:bodyPr anchor="t" anchorCtr="0"/>
          <a:lstStyle/>
          <a:p>
            <a:pPr marL="0" indent="355600">
              <a:spcBef>
                <a:spcPts val="0"/>
              </a:spcBef>
              <a:spcAft>
                <a:spcPts val="600"/>
              </a:spcAft>
              <a:buNone/>
            </a:pP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Причина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споров вокруг понимания ИИ и особенно – сильного ИИ является интерпретация второй части термина «</a:t>
            </a:r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Искусственный интеллект» как «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человеческий интеллект, но искусственный». </a:t>
            </a:r>
          </a:p>
          <a:p>
            <a:pPr marL="0" indent="355600">
              <a:spcBef>
                <a:spcPts val="0"/>
              </a:spcBef>
              <a:spcAft>
                <a:spcPts val="600"/>
              </a:spcAft>
              <a:buNone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Толкование ИИ, приведённое В.В. Грибовой, фактически проводит почти очевидную </a:t>
            </a:r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границу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между «Общим ИИ» и «Сильным ИИ», оставляя сходство между ними только на уровне решаемых задач и качества их решения человеком и компьютером. </a:t>
            </a:r>
            <a:endParaRPr lang="ru-RU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355600">
              <a:spcBef>
                <a:spcPts val="0"/>
              </a:spcBef>
              <a:spcAft>
                <a:spcPts val="600"/>
              </a:spcAft>
              <a:buNone/>
            </a:pP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Это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есть </a:t>
            </a:r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возвращение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к тому пониманию ИИ, которое было сформулировано его </a:t>
            </a:r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создателями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и в последующем – специалистами кибернетического кластера наук и многими прикладниками. </a:t>
            </a:r>
            <a:endParaRPr lang="ru-RU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355600">
              <a:spcBef>
                <a:spcPts val="0"/>
              </a:spcBef>
              <a:spcAft>
                <a:spcPts val="600"/>
              </a:spcAft>
              <a:buNone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создании искусственного человеческого интеллекта говорят 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чаще всего 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те,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кто только 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говорит об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ИИ. 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87438" y="45357"/>
            <a:ext cx="7364412" cy="827991"/>
          </a:xfrm>
        </p:spPr>
        <p:txBody>
          <a:bodyPr/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1. Сильный и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бщий ИИ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" y="6085555"/>
            <a:ext cx="8640763" cy="41367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36000" rIns="72000" bIns="36000" rtlCol="0" anchor="ctr" anchorCtr="0">
            <a:no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Городецкий В.И. ИИ: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Научное содержание, тенденции, мнения и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заблуждения.                                       19.02.2021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98" y="6237955"/>
            <a:ext cx="8640763" cy="41367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36000" rIns="72000" bIns="36000" rtlCol="0" anchor="ctr" anchorCtr="0">
            <a:no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Городецкий В.И. ИИ: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Научное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содержание, тенденции…                              Неделя ИИ во Владивостоке, 22.11.2021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699841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54341" y="11270"/>
            <a:ext cx="7364412" cy="827991"/>
          </a:xfrm>
        </p:spPr>
        <p:txBody>
          <a:bodyPr/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2. Чем, кроме сложности, все же отличаются задачи, решаемые человеком и системами ИИ?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59" y="6072468"/>
            <a:ext cx="8640763" cy="41367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36000" rIns="72000" bIns="36000" rtlCol="0" anchor="ctr" anchorCtr="0">
            <a:no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Городецкий В.И. ИИ: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Научное содержание, тенденции, мнения и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заблуждения.                                       19.02.2021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" y="6085555"/>
            <a:ext cx="8640763" cy="41367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36000" rIns="72000" bIns="36000" rtlCol="0" anchor="ctr" anchorCtr="0">
            <a:no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Городецкий В.И. ИИ: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Научное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содержание, тенденции…                              Неделя ИИ во Владивостоке, 22.11.2021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95945" y="1125376"/>
            <a:ext cx="7926820" cy="4644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200" rIns="0" bIns="7200" numCol="1" anchor="t" anchorCtr="0" compatLnSpc="1">
            <a:prstTxWarp prst="textNoShape">
              <a:avLst/>
            </a:prstTxWarp>
          </a:bodyPr>
          <a:lstStyle>
            <a:lvl1pPr marL="323850" indent="-32385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3263" indent="-271463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1088" indent="-21590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475" indent="-217488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6275" indent="-21590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400"/>
              </a:spcAft>
              <a:buFontTx/>
              <a:buNone/>
            </a:pPr>
            <a:endParaRPr lang="ru-RU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791989" y="995682"/>
            <a:ext cx="7848774" cy="4934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200" rIns="0" bIns="7200" numCol="1" anchor="t" anchorCtr="0" compatLnSpc="1">
            <a:prstTxWarp prst="textNoShape">
              <a:avLst/>
            </a:prstTxWarp>
          </a:bodyPr>
          <a:lstStyle>
            <a:lvl1pPr marL="323850" indent="-32385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3263" indent="-271463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1088" indent="-21590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475" indent="-217488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6275" indent="-21590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55600">
              <a:spcBef>
                <a:spcPts val="0"/>
              </a:spcBef>
              <a:buNone/>
            </a:pP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Создание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прикладной системы ИИ рассматривается как последовательность трёх этапов, а именно </a:t>
            </a:r>
            <a:endParaRPr lang="ru-RU" sz="17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355600" algn="ctr">
              <a:spcBef>
                <a:spcPts val="0"/>
              </a:spcBef>
              <a:buNone/>
            </a:pP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цель 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алгоритм достижения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цели </a:t>
            </a:r>
            <a:r>
              <a:rPr lang="en-US" sz="1700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 программа. </a:t>
            </a:r>
          </a:p>
          <a:p>
            <a:pPr marL="0" indent="355600">
              <a:spcBef>
                <a:spcPts val="0"/>
              </a:spcBef>
              <a:buNone/>
            </a:pP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Но в задачах,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которые решает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человек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ель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 вторичной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В ИИ, в частности, в области МАС, используется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группа понятий, которые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принято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называть «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ментальными»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понятиями. К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ним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относятся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намерения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убеждения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обязательства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соглашения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 и другие.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Использование таких понятий в постановках задач ИИ позволяет ставить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задачи близко к тому, как их ставит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человек. </a:t>
            </a:r>
          </a:p>
          <a:p>
            <a:pPr marL="0" indent="355600">
              <a:spcBef>
                <a:spcPts val="0"/>
              </a:spcBef>
              <a:buNone/>
            </a:pP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Поведение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человека в процессах принятия решений мотивируется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намерением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чего он хочет достичь в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результате.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Например, молодой человек намерен обеспечить себе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хороший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уровень жизни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Это намерение. Оно может быть реализовано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разными способами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и он выбирает один из них, например, или получить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хорошее образование,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или удачно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жениться,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или выиграть </a:t>
            </a:r>
            <a:r>
              <a:rPr lang="ru-RU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джекпот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 в лотерею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, или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ограбить банк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и т.д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Целеполагание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 является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вторым шагом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в концептуализации задачи.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далее –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выбор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сценария/алгоритма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действий и т.д. </a:t>
            </a:r>
            <a:endParaRPr lang="ru-RU" sz="17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355600">
              <a:spcBef>
                <a:spcPts val="0"/>
              </a:spcBef>
              <a:buNone/>
            </a:pP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Вовлечение метальных понятий в постановки задач ИИ расширит круг задач, систем ИИ, приблизит их к «человеческим» и может быть основой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объяснений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355600">
              <a:spcBef>
                <a:spcPts val="0"/>
              </a:spcBef>
              <a:buNone/>
            </a:pP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Это особенно важно тогда, когда в системе ИИ используется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цифровой двойник живого существа или группы живых существ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ru-RU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73031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87438" y="45357"/>
            <a:ext cx="7364412" cy="827991"/>
          </a:xfrm>
        </p:spPr>
        <p:txBody>
          <a:bodyPr/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3. Когда может быть построен ИИ Сильный ИИ»?</a:t>
            </a:r>
            <a:b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(по </a:t>
            </a:r>
            <a:r>
              <a:rPr lang="ru-RU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толкованию В.В. Грибовой)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791989" y="1139024"/>
            <a:ext cx="7530776" cy="4644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200" rIns="0" bIns="7200" numCol="1" anchor="t" anchorCtr="0" compatLnSpc="1">
            <a:prstTxWarp prst="textNoShape">
              <a:avLst/>
            </a:prstTxWarp>
          </a:bodyPr>
          <a:lstStyle>
            <a:lvl1pPr marL="323850" indent="-32385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3263" indent="-271463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1088" indent="-21590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475" indent="-217488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6275" indent="-21590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sz="1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Никогда!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Никогда, поскольку любой достигнутый уровень всегда 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будет с</a:t>
            </a:r>
            <a:r>
              <a:rPr lang="ru-RU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тартовой площадкой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 для продвижения его дальше</a:t>
            </a: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Процесс создания Сильного ИИ имеет будет иметь </a:t>
            </a:r>
            <a:r>
              <a:rPr lang="ru-RU" sz="1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асимптотический</a:t>
            </a: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характер в том же смысле, как это понимают в математик.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Это следует из того, что 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новые времена будут формулировать </a:t>
            </a:r>
            <a:r>
              <a:rPr lang="ru-RU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новые задачи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, подвластные человеческому интеллекту, которые </a:t>
            </a: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Сильный ИИ текущего уровня будет стремится достигнуть.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Поэтому Сильный 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ИИ – это </a:t>
            </a:r>
            <a:r>
              <a:rPr lang="ru-RU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бесконечная последовательность 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достигнутых </a:t>
            </a:r>
            <a:r>
              <a:rPr lang="ru-RU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этапов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 его </a:t>
            </a: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развития и 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его совершенствования</a:t>
            </a:r>
            <a:r>
              <a:rPr lang="ru-RU" sz="2000" dirty="0"/>
              <a:t>. 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  <a:buFontTx/>
              <a:buNone/>
            </a:pPr>
            <a:endParaRPr lang="ru-RU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400"/>
              </a:spcAft>
              <a:buFontTx/>
              <a:buNone/>
            </a:pPr>
            <a:endParaRPr lang="ru-RU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" y="6085555"/>
            <a:ext cx="8640763" cy="41367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36000" rIns="72000" bIns="36000" rtlCol="0" anchor="ctr" anchorCtr="0">
            <a:no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Городецкий В.И. ИИ: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Научное содержание, тенденции, мнения и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заблуждения.                                       19.02.2021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98" y="6237955"/>
            <a:ext cx="8640763" cy="41367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36000" rIns="72000" bIns="36000" rtlCol="0" anchor="ctr" anchorCtr="0">
            <a:no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Городецкий В.И. ИИ: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Научное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содержание, тенденции…                              Неделя ИИ во Владивостоке, 22.11.2021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272469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87438" y="-134764"/>
            <a:ext cx="7364412" cy="827991"/>
          </a:xfrm>
        </p:spPr>
        <p:txBody>
          <a:bodyPr/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4. Онтологии можно ли обойтись без них? 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791989" y="981360"/>
            <a:ext cx="7659861" cy="510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200" rIns="0" bIns="7200" numCol="1" anchor="t" anchorCtr="0" compatLnSpc="1">
            <a:prstTxWarp prst="textNoShape">
              <a:avLst/>
            </a:prstTxWarp>
          </a:bodyPr>
          <a:lstStyle>
            <a:lvl1pPr marL="323850" indent="-32385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3263" indent="-271463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1088" indent="-21590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475" indent="-217488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6275" indent="-21590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55600">
              <a:buNone/>
            </a:pP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4. Майкл </a:t>
            </a:r>
            <a:r>
              <a:rPr lang="ru-RU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Вулдридж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наверное, самый известный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специалист в ИИ, МАС, а также в неклассических логиках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(Университет Ливерпуля, Оксфордский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университет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дважды за последние два годы был приглашённым докладчиком на конференции 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AI Journey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, проводимой Сбербанком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355600">
              <a:buNone/>
            </a:pP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Он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постоянно подчёркивает, что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пропасть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 между теми задачами, которые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способен решать человек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, и задачами, которые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решают системы ИИ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будет существовать до тех пор, пока  системы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ИИ не будут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использовать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столь же богатый контекст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, как и используемый человеком. Человек, который принимает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лучшие и более мудрые решения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, делает это потому что он обладает лучшим контекстом – он более образован, начитан, имеет больше опыта, у него лучше организованы знания, поэтому он всегда быстрее находить нужные знания и лучшее решение,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почти не замечая этого, на уровне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подсознания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355600">
              <a:buNone/>
            </a:pP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Системы ИИ будут способны решать разные задачи уровня тогда когда  система ИИ будет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использовать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столь же богатый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контекст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как и человек (с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учётом места,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времени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информации об окружении и накопленного опыта). </a:t>
            </a:r>
            <a:endParaRPr lang="ru-RU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355600">
              <a:buNone/>
            </a:pP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Контекст – это база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знаний и скорость доступа к ним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но не та бедная база знаний, которая используется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сейчас, а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онтология - это базис контекста . </a:t>
            </a:r>
          </a:p>
          <a:p>
            <a:pPr marL="0" indent="355600" algn="ctr">
              <a:buNone/>
            </a:pP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Вывод: Сильный ИИ невозможен без онтологии</a:t>
            </a:r>
            <a:endParaRPr lang="ru-RU" sz="17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" y="6085555"/>
            <a:ext cx="8640763" cy="41367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36000" rIns="72000" bIns="36000" rtlCol="0" anchor="ctr" anchorCtr="0">
            <a:no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Городецкий В.И. ИИ: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Научное содержание, тенденции, мнения и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заблуждения.                                       19.02.2021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98" y="6237955"/>
            <a:ext cx="8640763" cy="41367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36000" rIns="72000" bIns="36000" rtlCol="0" anchor="ctr" anchorCtr="0">
            <a:no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Городецкий В.И. ИИ: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Научное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содержание, тенденции…                              Неделя ИИ во Владивостоке, 22.11.2021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171936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87438" y="45357"/>
            <a:ext cx="7364412" cy="827991"/>
          </a:xfrm>
        </p:spPr>
        <p:txBody>
          <a:bodyPr/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5. А что такое контекст?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357068" y="1025748"/>
            <a:ext cx="8094781" cy="505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200" rIns="0" bIns="7200" numCol="1" anchor="t" anchorCtr="0" compatLnSpc="1">
            <a:prstTxWarp prst="textNoShape">
              <a:avLst/>
            </a:prstTxWarp>
          </a:bodyPr>
          <a:lstStyle>
            <a:lvl1pPr marL="323850" indent="-32385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3263" indent="-271463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1088" indent="-21590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475" indent="-217488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6275" indent="-21590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55600">
              <a:spcBef>
                <a:spcPts val="0"/>
              </a:spcBef>
              <a:spcAft>
                <a:spcPts val="200"/>
              </a:spcAft>
              <a:buNone/>
            </a:pP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Доступны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 контекст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системы ИИ –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это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база знаний и скорость доступа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к ним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а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онтология -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структура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представляющая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контекст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Вывод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Сильный ИИ невозможен без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онтологии</a:t>
            </a:r>
          </a:p>
          <a:p>
            <a:pPr marL="0" indent="355600" algn="ctr">
              <a:spcBef>
                <a:spcPts val="0"/>
              </a:spcBef>
              <a:spcAft>
                <a:spcPts val="200"/>
              </a:spcAft>
              <a:buNone/>
            </a:pP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 что такое база знаний?</a:t>
            </a:r>
          </a:p>
          <a:p>
            <a:pPr>
              <a:spcBef>
                <a:spcPts val="0"/>
              </a:spcBef>
              <a:spcAft>
                <a:spcPts val="200"/>
              </a:spcAft>
              <a:buFont typeface="Calibri" panose="020F0502020204030204" pitchFamily="34" charset="0"/>
              <a:buChar char="—"/>
            </a:pP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Многоаспектная структура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понятий, отношения между ними, закономерности и другие виды связей –это и называют онтологией. В неё следует включать онтологию ПО, задач, методов, алгоритмов , онтологию типов и структур данных, онтологию способностей, которыми могут обладать сущности, онтологию намерений, целей и сценариев их достижения  и т.д. Этот список будет расширяться при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асимптотическом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движении ИИ к Сильному ИИ. </a:t>
            </a:r>
          </a:p>
          <a:p>
            <a:pPr>
              <a:spcBef>
                <a:spcPts val="0"/>
              </a:spcBef>
              <a:spcAft>
                <a:spcPts val="200"/>
              </a:spcAft>
              <a:buFont typeface="Calibri" panose="020F0502020204030204" pitchFamily="34" charset="0"/>
              <a:buChar char="—"/>
            </a:pP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Базу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данных/прецедентов/примеров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этих понятий, которая достаточно богата для того, чтобы давать практически полную интерпретацию смысла/содержания сущностей онтологии – её понятий, атрибутов и других типов компонент онтологии. </a:t>
            </a:r>
            <a:endParaRPr lang="ru-RU" sz="17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200"/>
              </a:spcAft>
              <a:buFont typeface="Calibri" panose="020F0502020204030204" pitchFamily="34" charset="0"/>
              <a:buChar char="—"/>
            </a:pP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Прямой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свободный от индексов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доступ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от понятий к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полному списку своих прецедентов в базе данных,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и от каждого прецедента – аналогичный доступ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к понятиям онтологии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1800" dirty="0"/>
              <a:t>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Такие структуры связей между онтологией и базой прецедентов сейчас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в зарубежной литературе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называют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дуальными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структурами базы знаний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. В них видят </a:t>
            </a:r>
            <a:r>
              <a:rPr lang="ru-RU" sz="17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будушее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 баз знаний</a:t>
            </a:r>
            <a:endParaRPr lang="ru-RU" sz="17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" y="6085555"/>
            <a:ext cx="8640763" cy="41367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36000" rIns="72000" bIns="36000" rtlCol="0" anchor="ctr" anchorCtr="0">
            <a:no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Городецкий В.И. ИИ: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Научное содержание, тенденции, мнения и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заблуждения.                                       19.02.2021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98" y="6237955"/>
            <a:ext cx="8640763" cy="41367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36000" rIns="72000" bIns="36000" rtlCol="0" anchor="ctr" anchorCtr="0">
            <a:no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Городецкий В.И. ИИ: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Научное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содержание, тенденции…                              Неделя ИИ во Владивостоке, 22.11.2021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4655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67431" defTabSz="683807" fontAlgn="auto">
              <a:lnSpc>
                <a:spcPct val="107000"/>
              </a:lnSpc>
              <a:spcBef>
                <a:spcPts val="150"/>
              </a:spcBef>
              <a:spcAft>
                <a:spcPts val="0"/>
              </a:spcAft>
              <a:defRPr/>
            </a:pPr>
            <a:r>
              <a:rPr lang="ru-RU" sz="240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Пример дуальной структуры баз знаний</a:t>
            </a:r>
            <a:endParaRPr lang="ru-RU" sz="2400" dirty="0">
              <a:solidFill>
                <a:srgbClr val="00009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87052" y="1017588"/>
            <a:ext cx="4985167" cy="1703607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390" y="1022442"/>
            <a:ext cx="3106411" cy="3481940"/>
          </a:xfrm>
          <a:prstGeom prst="rect">
            <a:avLst/>
          </a:prstGeom>
          <a:noFill/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87052" y="2721195"/>
                <a:ext cx="8373788" cy="32644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1. Полагается</a:t>
                </a:r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что </a:t>
                </a:r>
                <a:r>
                  <a:rPr lang="ru-RU" sz="16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любой экземпляр </a:t>
                </a:r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базы данных (</a:t>
                </a: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структура</a:t>
                </a:r>
                <a:b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данных текст </a:t>
                </a: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и т.д</a:t>
                </a:r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.) имеет ссылку на понятие </a:t>
                </a: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онтологии, </a:t>
                </a:r>
                <a:b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примером </a:t>
                </a:r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которого он </a:t>
                </a: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является- </a:t>
                </a:r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это отношение </a:t>
                </a:r>
                <a:r>
                  <a:rPr lang="en-US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[</a:t>
                </a:r>
                <a:r>
                  <a:rPr lang="en-US" sz="1600" dirty="0" err="1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1:n</a:t>
                </a:r>
                <a:r>
                  <a:rPr lang="en-US" sz="1600" dirty="0">
                    <a:solidFill>
                      <a:srgbClr val="00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]</a:t>
                </a:r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/>
                </a:r>
                <a:b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ru-RU" sz="16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пример</a:t>
                </a:r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ru-RU" sz="1600" dirty="0" err="1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м.б</a:t>
                </a: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  <a:r>
                  <a:rPr lang="ru-RU" sz="16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экземпляром </a:t>
                </a:r>
                <a:r>
                  <a:rPr lang="ru-RU" sz="16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нескольких понятий</a:t>
                </a: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).</a:t>
                </a:r>
                <a:endParaRPr lang="en-US" sz="16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2. Каждому </a:t>
                </a:r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понятию базового уровня ставится в </a:t>
                </a: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соответствие</a:t>
                </a:r>
                <a:b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множество </a:t>
                </a: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его примеров </a:t>
                </a:r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в БД , что формально задаётся </a:t>
                </a: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/>
                </a:r>
                <a:b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отношением </a:t>
                </a:r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типа  </a:t>
                </a:r>
                <a14:m>
                  <m:oMath xmlns:m="http://schemas.openxmlformats.org/officeDocument/2006/math">
                    <m:r>
                      <a:rPr lang="ru-RU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ru-RU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1:</m:t>
                    </m:r>
                    <m:r>
                      <a:rPr lang="ru-RU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ru-RU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от </a:t>
                </a:r>
                <a:r>
                  <a:rPr lang="ru-RU" sz="16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понятий  </a:t>
                </a:r>
                <a:r>
                  <a:rPr lang="ru-RU" sz="16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онтологии к множеству </a:t>
                </a:r>
                <a:r>
                  <a:rPr lang="ru-RU" sz="16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/>
                </a:r>
                <a:br>
                  <a:rPr lang="ru-RU" sz="16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ru-RU" sz="16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примеров </a:t>
                </a:r>
                <a:r>
                  <a:rPr lang="ru-RU" sz="16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БД  </a:t>
                </a:r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для каждого базового понятия. </a:t>
                </a:r>
              </a:p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16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3. Пара </a:t>
                </a:r>
                <a:r>
                  <a:rPr lang="ru-RU" sz="16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отношений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ru-RU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1:</m:t>
                        </m:r>
                        <m:r>
                          <a:rPr lang="ru-RU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и </a:t>
                </a:r>
                <a14:m>
                  <m:oMath xmlns:m="http://schemas.openxmlformats.org/officeDocument/2006/math">
                    <m:r>
                      <a:rPr lang="ru-RU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[1:</m:t>
                    </m:r>
                    <m:r>
                      <a:rPr lang="ru-RU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]) </a:t>
                </a: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задают </a:t>
                </a:r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отношение типа </a:t>
                </a:r>
                <a14:m>
                  <m:oMath xmlns:m="http://schemas.openxmlformats.org/officeDocument/2006/math">
                    <m:r>
                      <a:rPr lang="ru-RU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ru-RU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ru-RU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ru-RU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ru-RU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 и оно позволяют строить запросы, которые могут включать в себя как </a:t>
                </a:r>
                <a:r>
                  <a:rPr lang="ru-RU" sz="16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экземпляры данных, так и понятия онтологии</a:t>
                </a:r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  <a:endParaRPr lang="ru-RU" sz="1600" dirty="0" smtClean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 fontAlgn="auto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4. Каждому </a:t>
                </a:r>
                <a:r>
                  <a:rPr lang="ru-RU" sz="160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понятию базового уровня </a:t>
                </a: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может быть поставлена в соответствие его </a:t>
                </a:r>
                <a:r>
                  <a:rPr lang="ru-RU" sz="1600" dirty="0" smtClean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априорная вероятность </a:t>
                </a: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на множестве понятий. а построенная </a:t>
                </a:r>
                <a:r>
                  <a:rPr lang="ru-RU" sz="1600" dirty="0" smtClean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база </a:t>
                </a:r>
                <a:r>
                  <a:rPr lang="ru-RU" sz="16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знаний будет </a:t>
                </a:r>
                <a:r>
                  <a:rPr lang="ru-RU" sz="1600" dirty="0" smtClean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вероятностной. </a:t>
                </a:r>
                <a:endParaRPr lang="ru-RU" sz="1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</a:pPr>
                <a:endParaRPr lang="ru-RU" sz="1276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</a:pPr>
                <a:endParaRPr lang="ru-RU" sz="1276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52" y="2721195"/>
                <a:ext cx="8373788" cy="3264497"/>
              </a:xfrm>
              <a:prstGeom prst="rect">
                <a:avLst/>
              </a:prstGeom>
              <a:blipFill rotWithShape="0">
                <a:blip r:embed="rId5"/>
                <a:stretch>
                  <a:fillRect l="-1456" t="-186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98" y="6085555"/>
            <a:ext cx="8640763" cy="41367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36000" rIns="72000" bIns="36000" rtlCol="0" anchor="ctr" anchorCtr="0">
            <a:no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Городецкий В.И. ИИ: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Научное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содержание, тенденции…                              Неделя ИИ во Владивостоке, 22.11.2021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21662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87438" y="45357"/>
            <a:ext cx="7364412" cy="827991"/>
          </a:xfrm>
        </p:spPr>
        <p:txBody>
          <a:bodyPr/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6. Обоснование важности онтологических баз знаний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357068" y="1025748"/>
            <a:ext cx="8094781" cy="505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200" rIns="0" bIns="7200" numCol="1" anchor="t" anchorCtr="0" compatLnSpc="1">
            <a:prstTxWarp prst="textNoShape">
              <a:avLst/>
            </a:prstTxWarp>
          </a:bodyPr>
          <a:lstStyle>
            <a:lvl1pPr marL="323850" indent="-32385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3263" indent="-271463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1088" indent="-21590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475" indent="-217488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6275" indent="-21590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Основной мой тезис в этом пункте выступления состоит в том, что всё, что не представлено в онтологической базе знаний, разработчику придётся делать вручную. Именно поэтому темпы развития онтологий будут определять и темпы автоматизации процессов создания ИИ-приложений, и уровень интеллектуальности этих приложений.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Доказательство – достаточно вспомнить английское прецедентное право, в котором структура законов плюс прецеденты (читай онтология плюс база прецедентов) живёт и эффективна уже не одну сотню лет. </a:t>
            </a:r>
            <a:endParaRPr lang="ru-RU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.Семантические </a:t>
            </a:r>
            <a:r>
              <a:rPr lang="ru-RU" sz="1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вычисления и семантические технологии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основой которых являются онтологические базы данных с естественно-языковой семантикой, – это направление активно развивается в Европе, США и в Азии. Эти разработки имеют целью </a:t>
            </a:r>
            <a:r>
              <a:rPr lang="ru-RU" sz="1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наделить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все, с чем имеют дело приложения ИИ </a:t>
            </a:r>
            <a:r>
              <a:rPr lang="ru-RU" sz="1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естественно языковой семантикой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 которой автоматически решаются даже такие трудные задачи, как </a:t>
            </a:r>
            <a:r>
              <a:rPr lang="ru-RU" sz="1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синтез объяснени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й. </a:t>
            </a:r>
            <a:endParaRPr lang="ru-RU" sz="1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Это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опять </a:t>
            </a:r>
            <a:r>
              <a:rPr lang="ru-RU" sz="1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гимн онтологиям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без ЕЯ семантики и причинно-следственных отношений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невозможна реализация семантических вычислений</a:t>
            </a:r>
            <a:endParaRPr lang="ru-RU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" y="6085555"/>
            <a:ext cx="8640763" cy="41367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36000" rIns="72000" bIns="36000" rtlCol="0" anchor="ctr" anchorCtr="0">
            <a:no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Городецкий В.И. ИИ: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Научное содержание, тенденции, мнения и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заблуждения.                                       19.02.2021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98" y="6237955"/>
            <a:ext cx="8640763" cy="41367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36000" rIns="72000" bIns="36000" rtlCol="0" anchor="ctr" anchorCtr="0">
            <a:no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Городецкий В.И. ИИ: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Научное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содержание, тенденции…                              Неделя ИИ во Владивостоке, 22.11.2021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804004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87438" y="45357"/>
            <a:ext cx="7364412" cy="827991"/>
          </a:xfrm>
        </p:spPr>
        <p:txBody>
          <a:bodyPr/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7. А можно ли построить «онтологию всего»?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287934" y="1025748"/>
            <a:ext cx="8163916" cy="505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200" rIns="0" bIns="7200" numCol="1" anchor="t" anchorCtr="0" compatLnSpc="1">
            <a:prstTxWarp prst="textNoShape">
              <a:avLst/>
            </a:prstTxWarp>
          </a:bodyPr>
          <a:lstStyle>
            <a:lvl1pPr marL="323850" indent="-32385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3263" indent="-271463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1088" indent="-21590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475" indent="-217488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6275" indent="-21590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А насколько сложно построить онтологию, </a:t>
            </a:r>
            <a:r>
              <a:rPr lang="en-US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e.g.,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всех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текстов естественного языка? Позавчера Э.С. </a:t>
            </a:r>
            <a:r>
              <a:rPr lang="ru-RU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Клышинский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 в порядке дискуссии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, что в языке порядка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1,5 млн. слов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и построить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такую онтологию невозможно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ru-RU" sz="17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Во-первых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, в онтологии используются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понятия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ЕЯ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, а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не отдельные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слова, а каждое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слово ЕЯ имеет порядка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50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синонимов и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ещё больше слов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, близких по смыслу.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Поэтому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трудность создания онтологии нужно оценивать по числу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порядка 30000 понятий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для которого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создать постепенно расширяемую онтологию вполне реально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Во-вторых,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 задания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порога близости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смысла понятий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с помощью меры, основанной на </a:t>
            </a:r>
            <a:r>
              <a:rPr lang="ru-RU" sz="17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Колмогоровской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сложности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позволяет довольно быстро построить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оценки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такой меры близости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любой парой понятий естественного языка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В-третьих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, использование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критериев насыщения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онтологии (англ. 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ontology saturation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позволяет существенно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ускорить построение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онтологии для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набора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текстов. </a:t>
            </a:r>
          </a:p>
          <a:p>
            <a:pPr marL="0" indent="0">
              <a:buNone/>
            </a:pP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В-четвертых,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дамп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категорий Википедии (он имеется для большого числа языков) – это </a:t>
            </a:r>
            <a:r>
              <a:rPr lang="ru-RU" sz="17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готовая таксономия понятий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ЕЯ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в которой каждой словарной статье поставлено в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соответствие множества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синонимов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7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родительских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 словарных статей и дочерних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статей. Указаны также ссылки на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словарные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статьи, находящиеся с ней в некотором отношении (часть целое, антонимы, и т.д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.), Построена она на основе </a:t>
            </a:r>
            <a:r>
              <a:rPr lang="ru-RU" sz="17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краудсорсинга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  на его основе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продолжает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быстро и активно развиваться.</a:t>
            </a:r>
            <a:endParaRPr lang="ru-RU" sz="1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" y="6085555"/>
            <a:ext cx="8640763" cy="41367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36000" rIns="72000" bIns="36000" rtlCol="0" anchor="ctr" anchorCtr="0">
            <a:no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Городецкий В.И. ИИ: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Научное содержание, тенденции, мнения и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заблуждения.                                       19.02.2021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98" y="6237955"/>
            <a:ext cx="8640763" cy="41367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36000" rIns="72000" bIns="36000" rtlCol="0" anchor="ctr" anchorCtr="0">
            <a:no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Городецкий В.И. ИИ: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Научное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содержание, тенденции…                              Неделя ИИ во Владивостоке, 22.11.2021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72567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87438" y="45357"/>
            <a:ext cx="7364412" cy="827991"/>
          </a:xfrm>
        </p:spPr>
        <p:txBody>
          <a:bodyPr/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Гимн </a:t>
            </a:r>
            <a:r>
              <a:rPr lang="ru-RU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краудсорсингу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972008" y="1953468"/>
            <a:ext cx="7479841" cy="2412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200" rIns="0" bIns="7200" numCol="1" anchor="t" anchorCtr="0" compatLnSpc="1">
            <a:prstTxWarp prst="textNoShape">
              <a:avLst/>
            </a:prstTxWarp>
          </a:bodyPr>
          <a:lstStyle>
            <a:lvl1pPr marL="323850" indent="-32385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3263" indent="-271463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1088" indent="-21590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475" indent="-217488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6275" indent="-215900" algn="l" defTabSz="86518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55600">
              <a:buNone/>
            </a:pP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А 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что будет следующим шагом </a:t>
            </a:r>
            <a:r>
              <a:rPr lang="ru-RU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коаудсорсинга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 – это пока трудно сказать, но это будет и будет </a:t>
            </a:r>
            <a:r>
              <a:rPr lang="ru-RU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заметным явлением 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в построении всемирной онтологии. Хорошо, если это будет вариант </a:t>
            </a:r>
            <a:r>
              <a:rPr lang="ru-RU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краудсорсинга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 для построения </a:t>
            </a:r>
            <a:r>
              <a:rPr lang="ru-RU" sz="1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отношений онтологии всего</a:t>
            </a: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355600">
              <a:buNone/>
            </a:pP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Но ни сильный, ни, тем более, общий ИИ </a:t>
            </a:r>
            <a:r>
              <a:rPr lang="ru-RU" sz="1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будет построен никогда</a:t>
            </a: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, тем более, что это грозит пока неизвестными опасностями, и человечество не настолько беззаботно, чтобы не остановиться </a:t>
            </a:r>
            <a:r>
              <a:rPr lang="ru-RU" sz="1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красной черты</a:t>
            </a: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ru-RU" sz="1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" y="6085555"/>
            <a:ext cx="8640763" cy="41367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36000" rIns="72000" bIns="36000" rtlCol="0" anchor="ctr" anchorCtr="0">
            <a:no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Городецкий В.И. ИИ: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Научное содержание, тенденции, мнения и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заблуждения.                                       19.02.2021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98" y="6237955"/>
            <a:ext cx="8640763" cy="41367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36000" rIns="72000" bIns="36000" rtlCol="0" anchor="ctr" anchorCtr="0">
            <a:no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Городецкий В.И. ИИ: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Научное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содержание, тенденции…                              Неделя ИИ во Владивостоке, 22.11.2021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230876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/>
          <a:srcRect l="14591" r="16183"/>
          <a:stretch/>
        </p:blipFill>
        <p:spPr>
          <a:xfrm>
            <a:off x="0" y="-216399"/>
            <a:ext cx="8640763" cy="6660740"/>
          </a:xfrm>
          <a:prstGeom prst="rect">
            <a:avLst/>
          </a:prstGeom>
        </p:spPr>
      </p:pic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2552700" y="4973638"/>
            <a:ext cx="1719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/>
              <a:t>СПАСИБО!</a:t>
            </a: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2552700" y="5537060"/>
            <a:ext cx="6088161" cy="5208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43256" rIns="0" bIns="43256"/>
          <a:lstStyle/>
          <a:p>
            <a:pPr algn="ctr" defTabSz="865188"/>
            <a:r>
              <a:rPr lang="ru-RU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Контакты</a:t>
            </a:r>
            <a:r>
              <a:rPr lang="en-US" sz="2000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vladim.gorodetsky</a:t>
            </a:r>
            <a:r>
              <a:rPr lang="en-US" sz="2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@</a:t>
            </a:r>
            <a:r>
              <a:rPr lang="en-US" sz="2000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gmail.com</a:t>
            </a:r>
            <a:endParaRPr lang="en-US" sz="20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1896892" y="4060418"/>
            <a:ext cx="5159791" cy="1322999"/>
          </a:xfrm>
          <a:prstGeom prst="rect">
            <a:avLst/>
          </a:prstGeom>
          <a:solidFill>
            <a:schemeClr val="bg1">
              <a:alpha val="86000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pPr defTabSz="865188">
              <a:spcBef>
                <a:spcPct val="50000"/>
              </a:spcBef>
            </a:pPr>
            <a:r>
              <a:rPr lang="ru-RU" sz="4000" dirty="0" smtClean="0">
                <a:solidFill>
                  <a:srgbClr val="FF0000"/>
                </a:solidFill>
              </a:rPr>
              <a:t>Вопросы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ru-RU" sz="4000" smtClean="0">
                <a:solidFill>
                  <a:srgbClr val="FF0000"/>
                </a:solidFill>
              </a:rPr>
              <a:t>?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056243"/>
            <a:ext cx="8654158" cy="541741"/>
          </a:xfrm>
          <a:prstGeom prst="rect">
            <a:avLst/>
          </a:prstGeom>
          <a:solidFill>
            <a:srgbClr val="99CCFF"/>
          </a:solidFill>
        </p:spPr>
        <p:txBody>
          <a:bodyPr wrap="square" anchor="ctr" anchorCtr="0">
            <a:noAutofit/>
          </a:bodyPr>
          <a:lstStyle/>
          <a:p>
            <a:pPr algn="r" eaLnBrk="0" hangingPunct="0">
              <a:buClr>
                <a:schemeClr val="folHlink"/>
              </a:buClr>
            </a:pPr>
            <a:r>
              <a:rPr lang="ru-RU" dirty="0" smtClean="0">
                <a:sym typeface="Telefonica Text"/>
              </a:rPr>
              <a:t>Источник</a:t>
            </a:r>
            <a:r>
              <a:rPr lang="en-GB" dirty="0" smtClean="0">
                <a:sym typeface="Telefonica Text"/>
              </a:rPr>
              <a:t>: </a:t>
            </a:r>
            <a:r>
              <a:rPr lang="en-GB" dirty="0">
                <a:sym typeface="Telefonica Text"/>
              </a:rPr>
              <a:t>Richard </a:t>
            </a:r>
            <a:r>
              <a:rPr lang="en-GB" dirty="0" err="1">
                <a:sym typeface="Telefonica Text"/>
              </a:rPr>
              <a:t>Benjamins</a:t>
            </a:r>
            <a:r>
              <a:rPr lang="en-GB" dirty="0">
                <a:sym typeface="Telefonica Text"/>
              </a:rPr>
              <a:t> </a:t>
            </a:r>
            <a:r>
              <a:rPr lang="ru-RU" dirty="0">
                <a:sym typeface="Telefonica Text"/>
                <a:hlinkClick r:id="rId3"/>
              </a:rPr>
              <a:t>http://www.slideshare.net/EUDataForum/</a:t>
            </a:r>
            <a:endParaRPr lang="en-US" dirty="0">
              <a:sym typeface="Telefonica Text"/>
              <a:hlinkClick r:id="rId3"/>
            </a:endParaRPr>
          </a:p>
          <a:p>
            <a:pPr algn="r" eaLnBrk="0" hangingPunct="0">
              <a:buClr>
                <a:schemeClr val="folHlink"/>
              </a:buClr>
            </a:pPr>
            <a:r>
              <a:rPr lang="ru-RU" dirty="0">
                <a:sym typeface="Telefonica Text"/>
                <a:hlinkClick r:id="rId3"/>
              </a:rPr>
              <a:t>edf2013-richard-benjamins-big-data-big-opportunities-big-risks-and-what-about-europe</a:t>
            </a:r>
            <a:r>
              <a:rPr lang="ru-RU" dirty="0">
                <a:sym typeface="Telefonica Text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55265" y="3374187"/>
            <a:ext cx="559725" cy="64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1934239" y="801341"/>
            <a:ext cx="5122446" cy="3105434"/>
            <a:chOff x="1746752" y="1046696"/>
            <a:chExt cx="4633546" cy="2679678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1746752" y="1046696"/>
              <a:ext cx="4633546" cy="2679678"/>
              <a:chOff x="1888957" y="2054699"/>
              <a:chExt cx="4633546" cy="2679678"/>
            </a:xfrm>
          </p:grpSpPr>
          <p:pic>
            <p:nvPicPr>
              <p:cNvPr id="18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888958" y="2054699"/>
                <a:ext cx="4633545" cy="2614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" name="TextBox 11"/>
              <p:cNvSpPr txBox="1">
                <a:spLocks noChangeArrowheads="1"/>
              </p:cNvSpPr>
              <p:nvPr/>
            </p:nvSpPr>
            <p:spPr bwMode="auto">
              <a:xfrm>
                <a:off x="1888957" y="4149602"/>
                <a:ext cx="4633545" cy="584775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ru-RU" sz="3200" b="1" dirty="0"/>
                  <a:t>Спасибо!</a:t>
                </a:r>
              </a:p>
            </p:txBody>
          </p:sp>
          <p:pic>
            <p:nvPicPr>
              <p:cNvPr id="16" name="Picture 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798650" y="4286771"/>
                <a:ext cx="654050" cy="355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7" name="Rectangle 14"/>
              <p:cNvSpPr>
                <a:spLocks noChangeArrowheads="1"/>
              </p:cNvSpPr>
              <p:nvPr/>
            </p:nvSpPr>
            <p:spPr bwMode="auto">
              <a:xfrm>
                <a:off x="4243422" y="3780700"/>
                <a:ext cx="1108075" cy="3436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63480" rIns="0" bIns="63480" anchor="ctr">
                <a:spAutoFit/>
              </a:bodyPr>
              <a:lstStyle/>
              <a:p>
                <a:r>
                  <a:rPr lang="ru-RU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Д</a:t>
                </a:r>
                <a:r>
                  <a:rPr lang="ru-RU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якую</a:t>
                </a:r>
                <a:endParaRPr lang="ru-RU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9" name="Rectangle 1"/>
            <p:cNvSpPr>
              <a:spLocks noChangeArrowheads="1"/>
            </p:cNvSpPr>
            <p:nvPr/>
          </p:nvSpPr>
          <p:spPr bwMode="auto">
            <a:xfrm>
              <a:off x="4588501" y="1570448"/>
              <a:ext cx="716839" cy="1545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-60306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altLang="ru-RU" b="1" i="0" u="none" strike="noStrike" cap="none" normalizeH="0" baseline="0" dirty="0">
                  <a:ln>
                    <a:noFill/>
                  </a:ln>
                  <a:solidFill>
                    <a:srgbClr val="212121"/>
                  </a:solidFill>
                  <a:effectLst/>
                  <a:latin typeface="inherit"/>
                </a:rPr>
                <a:t>Děkuji</a:t>
              </a:r>
              <a:r>
                <a:rPr kumimoji="0" lang="cs-CZ" altLang="ru-RU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 </a:t>
              </a:r>
              <a:r>
                <a:rPr kumimoji="0" lang="ru-RU" altLang="ru-RU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!</a:t>
              </a:r>
              <a:endParaRPr kumimoji="0" lang="cs-CZ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87438" y="45357"/>
            <a:ext cx="7364412" cy="82799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8" y="6085555"/>
            <a:ext cx="8640763" cy="41367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36000" rIns="72000" bIns="36000" rtlCol="0" anchor="ctr" anchorCtr="0">
            <a:no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Городецкий В.И. ИИ: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Научное содержание, тенденции, мнения и 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заблуждения.                                       19.02.2021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50963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67431" defTabSz="683807" fontAlgn="auto">
              <a:lnSpc>
                <a:spcPct val="107000"/>
              </a:lnSpc>
              <a:spcBef>
                <a:spcPts val="15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0000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Роль больших данных и наука о данных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6337" y="1622954"/>
            <a:ext cx="7892411" cy="3691906"/>
          </a:xfrm>
        </p:spPr>
        <p:txBody>
          <a:bodyPr/>
          <a:lstStyle/>
          <a:p>
            <a:pPr marL="135337" indent="0">
              <a:spcBef>
                <a:spcPts val="0"/>
              </a:spcBef>
              <a:spcAft>
                <a:spcPts val="425"/>
              </a:spcAft>
              <a:buNone/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Объект исследования в лекции  – это 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большие данные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Этот термин на слуху уже более 10 лет . Большие данные, методы работы с ними и  их практическое использование за это время оказали колоссальное воздействие на все стороны жизни общества и отдельного человека. </a:t>
            </a:r>
          </a:p>
          <a:p>
            <a:pPr marL="135337" indent="0">
              <a:spcBef>
                <a:spcPts val="0"/>
              </a:spcBef>
              <a:spcAft>
                <a:spcPts val="425"/>
              </a:spcAft>
              <a:buNone/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Большие данные 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изменили границы науки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По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сути,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большие данные вызвали </a:t>
            </a:r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сдвиг парадигмы научного 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исследования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значительно повысив 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роль 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эмпирического знания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, получаемого из данных. сделали возможным и даже естественным использование данных в таких науках, в которых раньше </a:t>
            </a:r>
          </a:p>
          <a:p>
            <a:pPr marL="135337" indent="0">
              <a:spcBef>
                <a:spcPts val="0"/>
              </a:spcBef>
              <a:spcAft>
                <a:spcPts val="425"/>
              </a:spcAft>
              <a:buNone/>
            </a:pP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интенсивное использование знаний  не было традиционным. </a:t>
            </a:r>
            <a:b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 появлением больших данных было осознано, что данные являются особым,</a:t>
            </a:r>
            <a:b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специфическим объектом исследований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, который ещё предстоит изучить и который </a:t>
            </a:r>
            <a:b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нуждается в серьёзном внимании учёных. Появилась новая наука, 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Наука о данных </a:t>
            </a:r>
          </a:p>
          <a:p>
            <a:pPr marL="135337" indent="0">
              <a:spcBef>
                <a:spcPts val="0"/>
              </a:spcBef>
              <a:spcAft>
                <a:spcPts val="425"/>
              </a:spcAft>
              <a:buNone/>
            </a:pP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(англ.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Data Science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), которая формирует постепенно  свою тематику, методы, модели</a:t>
            </a:r>
            <a:b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 и алгоритмы, которые далеко не сводятся к методам извлечения знаний из данных </a:t>
            </a:r>
            <a:b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и к машинному обучению, как об этом сейчас думает большинство специалистов ИИ.</a:t>
            </a:r>
            <a:b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Но потенциал БД пока ещё 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 конца не осознан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, и пока на пути этого осознания </a:t>
            </a:r>
            <a:b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стоят новые, сложные проблемы, некоторые из которых ещё и не до конца поняты. </a:t>
            </a:r>
          </a:p>
          <a:p>
            <a:pPr marL="135337" indent="0">
              <a:spcBef>
                <a:spcPts val="0"/>
              </a:spcBef>
              <a:spcAft>
                <a:spcPts val="425"/>
              </a:spcAft>
              <a:buNone/>
            </a:pP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Одна из таких 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проблем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 является темой лекции –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Агрегирование/грануляция  данных, </a:t>
            </a:r>
            <a:b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особенно – в семантическом контексте, в контексте ЕЯ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35337" indent="0">
              <a:spcBef>
                <a:spcPts val="0"/>
              </a:spcBef>
              <a:spcAft>
                <a:spcPts val="283"/>
              </a:spcAft>
              <a:buNone/>
            </a:pPr>
            <a:endParaRPr lang="ru-RU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5337" indent="0">
              <a:spcBef>
                <a:spcPts val="0"/>
              </a:spcBef>
              <a:spcAft>
                <a:spcPts val="142"/>
              </a:spcAft>
              <a:buNone/>
            </a:pPr>
            <a:endParaRPr lang="ru-RU" sz="170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5337" indent="0">
              <a:spcBef>
                <a:spcPts val="0"/>
              </a:spcBef>
              <a:spcAft>
                <a:spcPts val="142"/>
              </a:spcAft>
              <a:buNone/>
            </a:pPr>
            <a:endParaRPr lang="ru-RU" sz="170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5337" indent="0">
              <a:spcBef>
                <a:spcPts val="0"/>
              </a:spcBef>
              <a:spcAft>
                <a:spcPts val="142"/>
              </a:spcAft>
              <a:buNone/>
            </a:pPr>
            <a:endParaRPr lang="ru-RU" sz="170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5337" indent="0">
              <a:spcBef>
                <a:spcPts val="0"/>
              </a:spcBef>
              <a:spcAft>
                <a:spcPts val="142"/>
              </a:spcAft>
              <a:buNone/>
            </a:pPr>
            <a:endParaRPr lang="ru-RU" sz="170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935" y="2627849"/>
            <a:ext cx="1923706" cy="26870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" y="5396495"/>
            <a:ext cx="8640763" cy="283332"/>
          </a:xfrm>
          <a:prstGeom prst="rect">
            <a:avLst/>
          </a:prstGeom>
          <a:solidFill>
            <a:schemeClr val="bg1"/>
          </a:solidFill>
        </p:spPr>
        <p:txBody>
          <a:bodyPr wrap="square" lIns="25514" tIns="25514" rIns="25514" bIns="25514" rtlCol="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В.И. Городецкий, </a:t>
            </a:r>
            <a:r>
              <a:rPr lang="ru-RU" sz="1134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Семантические модели и алгоритмы агрегирования больших данных</a:t>
            </a:r>
            <a:r>
              <a:rPr lang="en-US" sz="1134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r>
              <a:rPr lang="ru-RU" sz="1134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                    Летняя школа РАИИ. Сириус, 07.2021</a:t>
            </a:r>
            <a:endParaRPr lang="ru-RU" sz="1134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623874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67431" defTabSz="683807" fontAlgn="auto">
              <a:lnSpc>
                <a:spcPct val="107000"/>
              </a:lnSpc>
              <a:spcBef>
                <a:spcPts val="15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0000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Множества данных: Плоские таблицы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4029" y="1580399"/>
            <a:ext cx="8154720" cy="3815337"/>
          </a:xfrm>
        </p:spPr>
        <p:txBody>
          <a:bodyPr/>
          <a:lstStyle/>
          <a:p>
            <a:pPr marL="505153" indent="0">
              <a:spcBef>
                <a:spcPts val="299"/>
              </a:spcBef>
              <a:spcAft>
                <a:spcPts val="142"/>
              </a:spcAft>
              <a:buNone/>
            </a:pPr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Агрегированием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называют задачу </a:t>
            </a:r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построения компактного описания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подмножества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данных.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Грануляция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 данных – это частный случай агрегирования данных.  </a:t>
            </a:r>
          </a:p>
          <a:p>
            <a:pPr marL="135337" indent="0">
              <a:spcBef>
                <a:spcPts val="299"/>
              </a:spcBef>
              <a:spcAft>
                <a:spcPts val="142"/>
              </a:spcAft>
              <a:buNone/>
            </a:pP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Достаточно часто большие данные описываются множеством атрибутов и множеством примеров, в которых атрибуты имеют конкретные значения, т.е. представляются в форме плоской таблицы типа 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878086" indent="0">
              <a:spcBef>
                <a:spcPts val="299"/>
              </a:spcBef>
              <a:spcAft>
                <a:spcPts val="142"/>
              </a:spcAft>
              <a:buNone/>
            </a:pP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Каждый из атрибутов может иметь свой тип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(числа, истинностные значения, тексты, порядковые величины, …</a:t>
            </a:r>
          </a:p>
          <a:p>
            <a:pPr marL="3878086" indent="0">
              <a:spcBef>
                <a:spcPts val="299"/>
              </a:spcBef>
              <a:spcAft>
                <a:spcPts val="142"/>
              </a:spcAft>
              <a:buNone/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Это наиболее 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простой случай структуры данных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который чаще других используется в различных теоретических моделях обнаружения связей в данных или машинного обучения. Наиболее трудные проблемы возникают при гетерогенном характере данных, при наличии пропусков в данных и при слабом заполнении таблицы  и т.д.</a:t>
            </a:r>
          </a:p>
          <a:p>
            <a:pPr marL="131633" indent="0">
              <a:spcBef>
                <a:spcPts val="299"/>
              </a:spcBef>
              <a:spcAft>
                <a:spcPts val="142"/>
              </a:spcAft>
              <a:buNone/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Наиболее 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популярной структурой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хранения данных является 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SQL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структура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данных (реляционные базы данных). Они появились задолго до того времени, когда задачи обнаружения знаний в данных и машинного обучения стали актуальными. Эта ситуация потребовала разработки 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специальных методов для 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SQL-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структур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хранения данных, поскольку созданные методы обнаружения знаний в данных и машинного обучения не были рассчитаны на эти структуры. Это был своего рода 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первый звонок против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использования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SQL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-структур в эпоху ИИ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Таблица 6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425287" y="2526020"/>
              <a:ext cx="3412429" cy="156773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781162"/>
                    <a:gridCol w="424614"/>
                    <a:gridCol w="640803"/>
                    <a:gridCol w="782925"/>
                    <a:gridCol w="782925"/>
                  </a:tblGrid>
                  <a:tr h="235147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ID </a:t>
                          </a:r>
                          <a:r>
                            <a:rPr lang="ru-RU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примера данных</a:t>
                          </a: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ID </a:t>
                          </a:r>
                          <a:r>
                            <a:rPr lang="ru-RU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атрибута данных</a:t>
                          </a: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391995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∗1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300" i="1" smtClean="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ru-RU" sz="1300" b="0" i="1" smtClean="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∗</m:t>
                                    </m:r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,,,</a:t>
                          </a:r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∗</m:t>
                                    </m:r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23514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1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1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ru-RU" sz="11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Calibri" panose="020F0502020204030204" pitchFamily="34" charset="0"/>
                            <a:ea typeface="Cambria Math" panose="020405030504060302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3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3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,,,</a:t>
                          </a:r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23514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3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3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,,,</a:t>
                          </a:r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23514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,,,</a:t>
                          </a:r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,,,</a:t>
                          </a:r>
                          <a:endParaRPr lang="ru-RU" sz="13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,,,</a:t>
                          </a:r>
                          <a:endParaRPr lang="ru-RU" sz="13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,,,</a:t>
                          </a:r>
                          <a:endParaRPr lang="ru-RU" sz="13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,,,</a:t>
                          </a:r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23514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13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,,,</a:t>
                          </a:r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ru-RU" sz="13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𝑛𝑚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Таблица 6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425287" y="2526020"/>
              <a:ext cx="3412429" cy="156773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781162"/>
                    <a:gridCol w="424614"/>
                    <a:gridCol w="640803"/>
                    <a:gridCol w="782925"/>
                    <a:gridCol w="782925"/>
                  </a:tblGrid>
                  <a:tr h="235147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ID </a:t>
                          </a:r>
                          <a:r>
                            <a:rPr lang="ru-RU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примера данных</a:t>
                          </a: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ID </a:t>
                          </a:r>
                          <a:r>
                            <a:rPr lang="ru-RU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атрибута данных</a:t>
                          </a: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391995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84286" t="-68750" r="-521429" b="-25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87736" t="-68750" r="-244340" b="-25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,,,</a:t>
                          </a:r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35659" t="-68750" r="-1550" b="-259375"/>
                          </a:stretch>
                        </a:blipFill>
                      </a:tcPr>
                    </a:tc>
                  </a:tr>
                  <a:tr h="235147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781" t="-276923" r="-339844" b="-3256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84286" t="-276923" r="-521429" b="-3256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87736" t="-276923" r="-244340" b="-3256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,,,</a:t>
                          </a:r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35659" t="-276923" r="-1550" b="-325641"/>
                          </a:stretch>
                        </a:blipFill>
                      </a:tcPr>
                    </a:tc>
                  </a:tr>
                  <a:tr h="235147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781" t="-376923" r="-339844" b="-2256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84286" t="-376923" r="-521429" b="-2256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87736" t="-376923" r="-244340" b="-2256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,,,</a:t>
                          </a:r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35659" t="-376923" r="-1550" b="-225641"/>
                          </a:stretch>
                        </a:blipFill>
                      </a:tcPr>
                    </a:tc>
                  </a:tr>
                  <a:tr h="23514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,,,</a:t>
                          </a:r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,,,</a:t>
                          </a:r>
                          <a:endParaRPr lang="ru-RU" sz="13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,,,</a:t>
                          </a:r>
                          <a:endParaRPr lang="ru-RU" sz="13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,,,</a:t>
                          </a:r>
                          <a:endParaRPr lang="ru-RU" sz="13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,,,</a:t>
                          </a:r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235147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781" t="-574359" r="-339844" b="-282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84286" t="-574359" r="-521429" b="-282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87736" t="-574359" r="-244340" b="-282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,,,</a:t>
                          </a:r>
                          <a:endParaRPr lang="ru-RU" sz="130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48604" marR="48604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35659" t="-574359" r="-1550" b="-2820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270612" y="3452397"/>
            <a:ext cx="130942" cy="26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4806" tIns="32403" rIns="64806" bIns="32403" numCol="1" anchor="ctr" anchorCtr="0" compatLnSpc="1">
            <a:prstTxWarp prst="textNoShape">
              <a:avLst/>
            </a:prstTxWarp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ru-RU" sz="1276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395736"/>
            <a:ext cx="8640763" cy="284091"/>
          </a:xfrm>
          <a:prstGeom prst="rect">
            <a:avLst/>
          </a:prstGeom>
          <a:solidFill>
            <a:schemeClr val="bg1"/>
          </a:solidFill>
        </p:spPr>
        <p:txBody>
          <a:bodyPr wrap="square" lIns="25514" tIns="25514" rIns="25514" bIns="25514" rtlCol="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В.И. Городецкий, </a:t>
            </a:r>
            <a:r>
              <a:rPr lang="ru-RU" sz="1134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Семантические модели и алгоритмы агрегирования больших данных</a:t>
            </a:r>
            <a:r>
              <a:rPr lang="en-US" sz="1134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r>
              <a:rPr lang="ru-RU" sz="1134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                    </a:t>
            </a:r>
            <a:r>
              <a:rPr lang="ru-RU" sz="1134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Летняя школа РАИИ. Сириус, 07.2021</a:t>
            </a:r>
            <a:endParaRPr lang="ru-RU" sz="1134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303703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20" name="Рисунок 215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557" y="2447530"/>
            <a:ext cx="4565117" cy="2816490"/>
          </a:xfrm>
          <a:prstGeom prst="rect">
            <a:avLst/>
          </a:prstGeom>
        </p:spPr>
      </p:pic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809725"/>
            <a:ext cx="7956550" cy="658888"/>
          </a:xfrm>
        </p:spPr>
        <p:txBody>
          <a:bodyPr/>
          <a:lstStyle/>
          <a:p>
            <a:pPr indent="67431" defTabSz="683807" fontAlgn="auto">
              <a:lnSpc>
                <a:spcPct val="107000"/>
              </a:lnSpc>
              <a:spcBef>
                <a:spcPts val="15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00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Множества </a:t>
            </a:r>
            <a:r>
              <a:rPr lang="ru-RU" dirty="0" smtClean="0">
                <a:solidFill>
                  <a:srgbClr val="0000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данных: объектные базы данных и онтологии</a:t>
            </a:r>
          </a:p>
        </p:txBody>
      </p:sp>
      <p:sp>
        <p:nvSpPr>
          <p:cNvPr id="40" name="Надпись 2"/>
          <p:cNvSpPr txBox="1"/>
          <p:nvPr/>
        </p:nvSpPr>
        <p:spPr>
          <a:xfrm>
            <a:off x="725282" y="1616127"/>
            <a:ext cx="1922004" cy="501472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txBody>
          <a:bodyPr rot="0" spcFirstLastPara="0" vert="horz" wrap="square" lIns="25514" tIns="25514" rIns="25514" bIns="255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Организационная структура</a:t>
            </a:r>
            <a:endParaRPr lang="ru-RU" sz="1134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auto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агропредприятия</a:t>
            </a:r>
            <a:endParaRPr lang="ru-RU" sz="1134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41" name="Прямая со стрелкой 40"/>
          <p:cNvCxnSpPr>
            <a:endCxn id="202" idx="0"/>
          </p:cNvCxnSpPr>
          <p:nvPr/>
        </p:nvCxnSpPr>
        <p:spPr>
          <a:xfrm flipH="1">
            <a:off x="559920" y="2117599"/>
            <a:ext cx="1126364" cy="216568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2" name="Надпись 2"/>
          <p:cNvSpPr txBox="1"/>
          <p:nvPr/>
        </p:nvSpPr>
        <p:spPr>
          <a:xfrm>
            <a:off x="2010032" y="2814950"/>
            <a:ext cx="1039519" cy="373758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txBody>
          <a:bodyPr rot="0" spcFirstLastPara="0" vert="horz" wrap="square" lIns="25514" tIns="25514" rIns="25514" bIns="255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С/х техника </a:t>
            </a:r>
            <a:endParaRPr lang="ru-RU" sz="1134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43" name="Прямая со стрелкой 42"/>
          <p:cNvCxnSpPr>
            <a:stCxn id="42" idx="2"/>
            <a:endCxn id="68" idx="0"/>
          </p:cNvCxnSpPr>
          <p:nvPr/>
        </p:nvCxnSpPr>
        <p:spPr>
          <a:xfrm>
            <a:off x="2529792" y="3188708"/>
            <a:ext cx="40822" cy="117667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5" name="Прямая со стрелкой 44"/>
          <p:cNvCxnSpPr>
            <a:stCxn id="65" idx="2"/>
            <a:endCxn id="42" idx="0"/>
          </p:cNvCxnSpPr>
          <p:nvPr/>
        </p:nvCxnSpPr>
        <p:spPr>
          <a:xfrm>
            <a:off x="1582665" y="2650880"/>
            <a:ext cx="947126" cy="164070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47" name="Группа 46"/>
          <p:cNvGrpSpPr/>
          <p:nvPr/>
        </p:nvGrpSpPr>
        <p:grpSpPr>
          <a:xfrm>
            <a:off x="453275" y="4907459"/>
            <a:ext cx="844034" cy="509138"/>
            <a:chOff x="407670" y="0"/>
            <a:chExt cx="1196098" cy="537452"/>
          </a:xfrm>
          <a:solidFill>
            <a:srgbClr val="5B9BD5">
              <a:alpha val="17000"/>
            </a:srgbClr>
          </a:solidFill>
        </p:grpSpPr>
        <p:sp>
          <p:nvSpPr>
            <p:cNvPr id="84" name="Прямоугольник с одним вырезанным углом 83"/>
            <p:cNvSpPr/>
            <p:nvPr/>
          </p:nvSpPr>
          <p:spPr>
            <a:xfrm>
              <a:off x="407670" y="45082"/>
              <a:ext cx="1146517" cy="478302"/>
            </a:xfrm>
            <a:prstGeom prst="snip1Rect">
              <a:avLst/>
            </a:prstGeom>
            <a:grp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4806" tIns="32403" rIns="64806" bIns="324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endParaRPr lang="ru-RU" sz="1276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" name="Надпись 2"/>
            <p:cNvSpPr txBox="1"/>
            <p:nvPr/>
          </p:nvSpPr>
          <p:spPr>
            <a:xfrm>
              <a:off x="442838" y="0"/>
              <a:ext cx="1160930" cy="537452"/>
            </a:xfrm>
            <a:prstGeom prst="rect">
              <a:avLst/>
            </a:prstGeom>
            <a:grpFill/>
            <a:ln w="6350">
              <a:noFill/>
            </a:ln>
            <a:effectLst/>
          </p:spPr>
          <p:txBody>
            <a:bodyPr rot="0" spcFirstLastPara="0" vert="horz" wrap="square" lIns="25514" tIns="25514" rIns="25514" bIns="2551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134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Список комбайнов</a:t>
              </a:r>
              <a:endPara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62" name="Надпись 2"/>
          <p:cNvSpPr txBox="1"/>
          <p:nvPr/>
        </p:nvSpPr>
        <p:spPr>
          <a:xfrm>
            <a:off x="583846" y="3967182"/>
            <a:ext cx="640792" cy="256929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txBody>
          <a:bodyPr rot="0" spcFirstLastPara="0" vert="horz" wrap="square" lIns="25514" tIns="25514" rIns="25514" bIns="255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Тип 1</a:t>
            </a:r>
            <a:endParaRPr lang="ru-RU" sz="1134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64" name="Прямая со стрелкой 63"/>
          <p:cNvCxnSpPr>
            <a:stCxn id="68" idx="2"/>
            <a:endCxn id="62" idx="0"/>
          </p:cNvCxnSpPr>
          <p:nvPr/>
        </p:nvCxnSpPr>
        <p:spPr>
          <a:xfrm flipH="1">
            <a:off x="904241" y="3604517"/>
            <a:ext cx="1666372" cy="362666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5" name="Надпись 2"/>
          <p:cNvSpPr txBox="1"/>
          <p:nvPr/>
        </p:nvSpPr>
        <p:spPr>
          <a:xfrm>
            <a:off x="1124771" y="2322268"/>
            <a:ext cx="915788" cy="328612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txBody>
          <a:bodyPr rot="0" spcFirstLastPara="0" vert="horz" wrap="square" lIns="25514" tIns="25514" rIns="25514" bIns="255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Бригада 2 </a:t>
            </a:r>
            <a:endParaRPr lang="ru-RU" sz="1134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66" name="Прямая со стрелкой 65"/>
          <p:cNvCxnSpPr>
            <a:stCxn id="40" idx="2"/>
            <a:endCxn id="65" idx="0"/>
          </p:cNvCxnSpPr>
          <p:nvPr/>
        </p:nvCxnSpPr>
        <p:spPr>
          <a:xfrm flipH="1">
            <a:off x="1582666" y="2117599"/>
            <a:ext cx="103618" cy="204669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67" name="Группа 66"/>
          <p:cNvGrpSpPr/>
          <p:nvPr/>
        </p:nvGrpSpPr>
        <p:grpSpPr>
          <a:xfrm>
            <a:off x="139363" y="3260167"/>
            <a:ext cx="770946" cy="542594"/>
            <a:chOff x="0" y="0"/>
            <a:chExt cx="1146517" cy="537452"/>
          </a:xfrm>
          <a:solidFill>
            <a:srgbClr val="5B9BD5">
              <a:alpha val="17000"/>
            </a:srgbClr>
          </a:solidFill>
        </p:grpSpPr>
        <p:sp>
          <p:nvSpPr>
            <p:cNvPr id="74" name="Прямоугольник с одним вырезанным углом 73"/>
            <p:cNvSpPr/>
            <p:nvPr/>
          </p:nvSpPr>
          <p:spPr>
            <a:xfrm>
              <a:off x="0" y="45082"/>
              <a:ext cx="1146517" cy="478302"/>
            </a:xfrm>
            <a:prstGeom prst="snip1Rect">
              <a:avLst/>
            </a:prstGeom>
            <a:grp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4806" tIns="32403" rIns="64806" bIns="324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endParaRPr lang="ru-RU" sz="1276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" name="Надпись 2"/>
            <p:cNvSpPr txBox="1"/>
            <p:nvPr/>
          </p:nvSpPr>
          <p:spPr>
            <a:xfrm>
              <a:off x="35169" y="0"/>
              <a:ext cx="1062111" cy="537452"/>
            </a:xfrm>
            <a:prstGeom prst="rect">
              <a:avLst/>
            </a:prstGeom>
            <a:grpFill/>
            <a:ln w="6350">
              <a:noFill/>
            </a:ln>
            <a:effectLst/>
          </p:spPr>
          <p:txBody>
            <a:bodyPr rot="0" spcFirstLastPara="0" vert="horz" wrap="square" lIns="25514" tIns="25514" rIns="25514" bIns="2551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134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Атрибуты</a:t>
              </a:r>
              <a:br>
                <a:rPr lang="ru-RU" sz="1134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</a:br>
              <a:r>
                <a:rPr lang="ru-RU" sz="1134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/значения</a:t>
              </a:r>
              <a:endPara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68" name="Надпись 2"/>
          <p:cNvSpPr txBox="1"/>
          <p:nvPr/>
        </p:nvSpPr>
        <p:spPr>
          <a:xfrm>
            <a:off x="2268007" y="3306375"/>
            <a:ext cx="605213" cy="298141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txBody>
          <a:bodyPr rot="0" spcFirstLastPara="0" vert="horz" wrap="square" lIns="25514" tIns="25514" rIns="25514" bIns="255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Комбайн</a:t>
            </a:r>
            <a:endParaRPr lang="ru-RU" sz="1134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71" name="Прямая со стрелкой 70"/>
          <p:cNvCxnSpPr>
            <a:stCxn id="62" idx="2"/>
            <a:endCxn id="161" idx="3"/>
          </p:cNvCxnSpPr>
          <p:nvPr/>
        </p:nvCxnSpPr>
        <p:spPr>
          <a:xfrm flipH="1">
            <a:off x="456993" y="4224112"/>
            <a:ext cx="447249" cy="273292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104" name="Группа 103"/>
          <p:cNvGrpSpPr/>
          <p:nvPr/>
        </p:nvGrpSpPr>
        <p:grpSpPr>
          <a:xfrm>
            <a:off x="155031" y="2814949"/>
            <a:ext cx="776530" cy="458196"/>
            <a:chOff x="0" y="0"/>
            <a:chExt cx="1146517" cy="537452"/>
          </a:xfrm>
          <a:solidFill>
            <a:srgbClr val="5B9BD5">
              <a:alpha val="17000"/>
            </a:srgbClr>
          </a:solidFill>
        </p:grpSpPr>
        <p:sp>
          <p:nvSpPr>
            <p:cNvPr id="105" name="Прямоугольник с одним вырезанным углом 104"/>
            <p:cNvSpPr/>
            <p:nvPr/>
          </p:nvSpPr>
          <p:spPr>
            <a:xfrm>
              <a:off x="0" y="45082"/>
              <a:ext cx="1146517" cy="478302"/>
            </a:xfrm>
            <a:prstGeom prst="snip1Rect">
              <a:avLst/>
            </a:prstGeom>
            <a:grp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4806" tIns="32403" rIns="64806" bIns="324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endParaRPr lang="ru-RU" sz="1276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6" name="Надпись 2"/>
            <p:cNvSpPr txBox="1"/>
            <p:nvPr/>
          </p:nvSpPr>
          <p:spPr>
            <a:xfrm>
              <a:off x="35169" y="0"/>
              <a:ext cx="1062111" cy="537452"/>
            </a:xfrm>
            <a:prstGeom prst="rect">
              <a:avLst/>
            </a:prstGeom>
            <a:grpFill/>
            <a:ln w="6350">
              <a:noFill/>
            </a:ln>
            <a:effectLst/>
          </p:spPr>
          <p:txBody>
            <a:bodyPr rot="0" spcFirstLastPara="0" vert="horz" wrap="square" lIns="25514" tIns="25514" rIns="25514" bIns="2551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134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Атрибуты</a:t>
              </a:r>
              <a:br>
                <a:rPr lang="ru-RU" sz="1134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</a:br>
              <a:r>
                <a:rPr lang="ru-RU" sz="1134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/значения</a:t>
              </a:r>
              <a:endPara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cxnSp>
        <p:nvCxnSpPr>
          <p:cNvPr id="107" name="Прямая со стрелкой 106"/>
          <p:cNvCxnSpPr>
            <a:stCxn id="65" idx="2"/>
            <a:endCxn id="105" idx="3"/>
          </p:cNvCxnSpPr>
          <p:nvPr/>
        </p:nvCxnSpPr>
        <p:spPr>
          <a:xfrm flipH="1">
            <a:off x="543296" y="2650880"/>
            <a:ext cx="1039369" cy="202504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26" name="Прямая со стрелкой 125"/>
          <p:cNvCxnSpPr>
            <a:stCxn id="42" idx="2"/>
            <a:endCxn id="132" idx="0"/>
          </p:cNvCxnSpPr>
          <p:nvPr/>
        </p:nvCxnSpPr>
        <p:spPr>
          <a:xfrm>
            <a:off x="2529792" y="3188708"/>
            <a:ext cx="764922" cy="122014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32" name="Надпись 2"/>
          <p:cNvSpPr txBox="1"/>
          <p:nvPr/>
        </p:nvSpPr>
        <p:spPr>
          <a:xfrm>
            <a:off x="3065772" y="3310722"/>
            <a:ext cx="457883" cy="285722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txBody>
          <a:bodyPr rot="0" spcFirstLastPara="0" vert="horz" wrap="square" lIns="25514" tIns="25514" rIns="25514" bIns="255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Робот</a:t>
            </a:r>
            <a:endParaRPr lang="ru-RU" sz="1134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5" name="Надпись 2"/>
          <p:cNvSpPr txBox="1"/>
          <p:nvPr/>
        </p:nvSpPr>
        <p:spPr>
          <a:xfrm>
            <a:off x="1945006" y="2344384"/>
            <a:ext cx="510088" cy="241744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25514" tIns="25514" rIns="25514" bIns="255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76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…</a:t>
            </a:r>
            <a:endParaRPr lang="ru-RU" sz="1276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6" name="Надпись 2"/>
          <p:cNvSpPr txBox="1"/>
          <p:nvPr/>
        </p:nvSpPr>
        <p:spPr>
          <a:xfrm>
            <a:off x="2420077" y="3123454"/>
            <a:ext cx="510088" cy="241744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25514" tIns="25514" rIns="25514" bIns="255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76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…</a:t>
            </a:r>
            <a:endParaRPr lang="ru-RU" sz="1276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8" name="Надпись 2"/>
          <p:cNvSpPr txBox="1"/>
          <p:nvPr/>
        </p:nvSpPr>
        <p:spPr>
          <a:xfrm>
            <a:off x="1385544" y="3964754"/>
            <a:ext cx="640792" cy="256929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txBody>
          <a:bodyPr rot="0" spcFirstLastPara="0" vert="horz" wrap="square" lIns="25514" tIns="25514" rIns="25514" bIns="255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Тип 2</a:t>
            </a:r>
            <a:endParaRPr lang="ru-RU" sz="1134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39" name="Прямая со стрелкой 138"/>
          <p:cNvCxnSpPr>
            <a:stCxn id="68" idx="2"/>
            <a:endCxn id="138" idx="0"/>
          </p:cNvCxnSpPr>
          <p:nvPr/>
        </p:nvCxnSpPr>
        <p:spPr>
          <a:xfrm flipH="1">
            <a:off x="1705940" y="3604516"/>
            <a:ext cx="864673" cy="360237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45" name="Надпись 2"/>
          <p:cNvSpPr txBox="1"/>
          <p:nvPr/>
        </p:nvSpPr>
        <p:spPr>
          <a:xfrm>
            <a:off x="2372720" y="3946792"/>
            <a:ext cx="640792" cy="256929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txBody>
          <a:bodyPr rot="0" spcFirstLastPara="0" vert="horz" wrap="square" lIns="25514" tIns="25514" rIns="25514" bIns="255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Тип </a:t>
            </a:r>
            <a:r>
              <a:rPr lang="en-US" sz="113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</a:t>
            </a:r>
            <a:endParaRPr lang="ru-RU" sz="1134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46" name="Прямая со стрелкой 145"/>
          <p:cNvCxnSpPr>
            <a:stCxn id="68" idx="2"/>
            <a:endCxn id="145" idx="0"/>
          </p:cNvCxnSpPr>
          <p:nvPr/>
        </p:nvCxnSpPr>
        <p:spPr>
          <a:xfrm>
            <a:off x="2570613" y="3604516"/>
            <a:ext cx="122503" cy="342275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50" name="Надпись 2"/>
          <p:cNvSpPr txBox="1"/>
          <p:nvPr/>
        </p:nvSpPr>
        <p:spPr>
          <a:xfrm>
            <a:off x="2197351" y="3558213"/>
            <a:ext cx="510088" cy="241744"/>
          </a:xfrm>
          <a:prstGeom prst="rect">
            <a:avLst/>
          </a:prstGeom>
          <a:noFill/>
          <a:ln w="12700">
            <a:noFill/>
          </a:ln>
          <a:effectLst/>
        </p:spPr>
        <p:txBody>
          <a:bodyPr rot="0" spcFirstLastPara="0" vert="horz" wrap="square" lIns="25514" tIns="25514" rIns="25514" bIns="255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76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…</a:t>
            </a:r>
            <a:endParaRPr lang="ru-RU" sz="1276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60" name="Группа 159"/>
          <p:cNvGrpSpPr/>
          <p:nvPr/>
        </p:nvGrpSpPr>
        <p:grpSpPr>
          <a:xfrm>
            <a:off x="73402" y="4497404"/>
            <a:ext cx="767182" cy="415357"/>
            <a:chOff x="0" y="45082"/>
            <a:chExt cx="1146517" cy="478302"/>
          </a:xfrm>
          <a:solidFill>
            <a:srgbClr val="5B9BD5">
              <a:alpha val="17000"/>
            </a:srgbClr>
          </a:solidFill>
        </p:grpSpPr>
        <p:sp>
          <p:nvSpPr>
            <p:cNvPr id="161" name="Прямоугольник с одним вырезанным углом 160"/>
            <p:cNvSpPr/>
            <p:nvPr/>
          </p:nvSpPr>
          <p:spPr>
            <a:xfrm>
              <a:off x="0" y="45082"/>
              <a:ext cx="1146517" cy="478302"/>
            </a:xfrm>
            <a:prstGeom prst="snip1Rect">
              <a:avLst/>
            </a:prstGeom>
            <a:grp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4806" tIns="32403" rIns="64806" bIns="324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endParaRPr lang="ru-RU" sz="1276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2" name="Надпись 2"/>
            <p:cNvSpPr txBox="1"/>
            <p:nvPr/>
          </p:nvSpPr>
          <p:spPr>
            <a:xfrm>
              <a:off x="8305" y="84704"/>
              <a:ext cx="1062111" cy="379733"/>
            </a:xfrm>
            <a:prstGeom prst="rect">
              <a:avLst/>
            </a:prstGeom>
            <a:grpFill/>
            <a:ln w="6350">
              <a:noFill/>
            </a:ln>
            <a:effectLst/>
          </p:spPr>
          <p:txBody>
            <a:bodyPr rot="0" spcFirstLastPara="0" vert="horz" wrap="square" lIns="25514" tIns="25514" rIns="25514" bIns="2551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134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Атрибуты</a:t>
              </a:r>
              <a:br>
                <a:rPr lang="ru-RU" sz="1134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</a:br>
              <a:r>
                <a:rPr lang="ru-RU" sz="1134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/значения</a:t>
              </a:r>
              <a:endPara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68" name="Группа 167"/>
          <p:cNvGrpSpPr/>
          <p:nvPr/>
        </p:nvGrpSpPr>
        <p:grpSpPr>
          <a:xfrm>
            <a:off x="1055176" y="4442089"/>
            <a:ext cx="761395" cy="502783"/>
            <a:chOff x="0" y="1"/>
            <a:chExt cx="1146517" cy="544135"/>
          </a:xfrm>
          <a:solidFill>
            <a:srgbClr val="5B9BD5">
              <a:alpha val="17000"/>
            </a:srgbClr>
          </a:solidFill>
        </p:grpSpPr>
        <p:sp>
          <p:nvSpPr>
            <p:cNvPr id="169" name="Прямоугольник с одним вырезанным углом 168"/>
            <p:cNvSpPr/>
            <p:nvPr/>
          </p:nvSpPr>
          <p:spPr>
            <a:xfrm>
              <a:off x="0" y="45082"/>
              <a:ext cx="1146517" cy="478302"/>
            </a:xfrm>
            <a:prstGeom prst="snip1Rect">
              <a:avLst/>
            </a:prstGeom>
            <a:grp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4806" tIns="32403" rIns="64806" bIns="324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endParaRPr lang="ru-RU" sz="1276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0" name="Надпись 2"/>
            <p:cNvSpPr txBox="1"/>
            <p:nvPr/>
          </p:nvSpPr>
          <p:spPr>
            <a:xfrm>
              <a:off x="21787" y="1"/>
              <a:ext cx="1075495" cy="544135"/>
            </a:xfrm>
            <a:prstGeom prst="rect">
              <a:avLst/>
            </a:prstGeom>
            <a:grpFill/>
            <a:ln w="6350">
              <a:noFill/>
            </a:ln>
            <a:effectLst/>
          </p:spPr>
          <p:txBody>
            <a:bodyPr rot="0" spcFirstLastPara="0" vert="horz" wrap="square" lIns="25514" tIns="25514" rIns="25514" bIns="2551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134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Атрибуты</a:t>
              </a:r>
              <a:br>
                <a:rPr lang="ru-RU" sz="1134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</a:br>
              <a:r>
                <a:rPr lang="ru-RU" sz="1134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/значения</a:t>
              </a:r>
              <a:endPara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71" name="Группа 170"/>
          <p:cNvGrpSpPr/>
          <p:nvPr/>
        </p:nvGrpSpPr>
        <p:grpSpPr>
          <a:xfrm>
            <a:off x="2014021" y="4492331"/>
            <a:ext cx="829854" cy="451711"/>
            <a:chOff x="-1" y="0"/>
            <a:chExt cx="1501505" cy="704852"/>
          </a:xfrm>
          <a:solidFill>
            <a:srgbClr val="5B9BD5">
              <a:alpha val="17000"/>
            </a:srgbClr>
          </a:solidFill>
        </p:grpSpPr>
        <p:sp>
          <p:nvSpPr>
            <p:cNvPr id="172" name="Прямоугольник с одним вырезанным углом 171"/>
            <p:cNvSpPr/>
            <p:nvPr/>
          </p:nvSpPr>
          <p:spPr>
            <a:xfrm>
              <a:off x="-1" y="45082"/>
              <a:ext cx="1501505" cy="621685"/>
            </a:xfrm>
            <a:prstGeom prst="snip1Rect">
              <a:avLst/>
            </a:prstGeom>
            <a:grp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4806" tIns="32403" rIns="64806" bIns="324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endParaRPr lang="ru-RU" sz="1276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3" name="Надпись 2"/>
            <p:cNvSpPr txBox="1"/>
            <p:nvPr/>
          </p:nvSpPr>
          <p:spPr>
            <a:xfrm>
              <a:off x="35167" y="0"/>
              <a:ext cx="1466336" cy="704852"/>
            </a:xfrm>
            <a:prstGeom prst="rect">
              <a:avLst/>
            </a:prstGeom>
            <a:grpFill/>
            <a:ln w="6350">
              <a:noFill/>
            </a:ln>
            <a:effectLst/>
          </p:spPr>
          <p:txBody>
            <a:bodyPr rot="0" spcFirstLastPara="0" vert="horz" wrap="square" lIns="25514" tIns="25514" rIns="25514" bIns="2551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134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Атрибуты</a:t>
              </a:r>
              <a:br>
                <a:rPr lang="ru-RU" sz="1134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</a:br>
              <a:r>
                <a:rPr lang="ru-RU" sz="1134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/значения</a:t>
              </a:r>
              <a:endPara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80" name="Группа 179"/>
          <p:cNvGrpSpPr/>
          <p:nvPr/>
        </p:nvGrpSpPr>
        <p:grpSpPr>
          <a:xfrm>
            <a:off x="1535098" y="4925118"/>
            <a:ext cx="837173" cy="509138"/>
            <a:chOff x="425070" y="0"/>
            <a:chExt cx="1186376" cy="537452"/>
          </a:xfrm>
          <a:solidFill>
            <a:srgbClr val="5B9BD5">
              <a:alpha val="17000"/>
            </a:srgbClr>
          </a:solidFill>
        </p:grpSpPr>
        <p:sp>
          <p:nvSpPr>
            <p:cNvPr id="181" name="Прямоугольник с одним вырезанным углом 180"/>
            <p:cNvSpPr/>
            <p:nvPr/>
          </p:nvSpPr>
          <p:spPr>
            <a:xfrm>
              <a:off x="425070" y="17657"/>
              <a:ext cx="1146517" cy="478302"/>
            </a:xfrm>
            <a:prstGeom prst="snip1Rect">
              <a:avLst/>
            </a:prstGeom>
            <a:grp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4806" tIns="32403" rIns="64806" bIns="324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endParaRPr lang="ru-RU" sz="1276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2" name="Надпись 2"/>
            <p:cNvSpPr txBox="1"/>
            <p:nvPr/>
          </p:nvSpPr>
          <p:spPr>
            <a:xfrm>
              <a:off x="442838" y="0"/>
              <a:ext cx="1168608" cy="537452"/>
            </a:xfrm>
            <a:prstGeom prst="rect">
              <a:avLst/>
            </a:prstGeom>
            <a:grpFill/>
            <a:ln w="6350">
              <a:noFill/>
            </a:ln>
            <a:effectLst/>
          </p:spPr>
          <p:txBody>
            <a:bodyPr rot="0" spcFirstLastPara="0" vert="horz" wrap="square" lIns="25514" tIns="25514" rIns="25514" bIns="2551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134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Список комбайнов</a:t>
              </a:r>
              <a:endPara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83" name="Группа 182"/>
          <p:cNvGrpSpPr/>
          <p:nvPr/>
        </p:nvGrpSpPr>
        <p:grpSpPr>
          <a:xfrm>
            <a:off x="2561247" y="4915968"/>
            <a:ext cx="818120" cy="509138"/>
            <a:chOff x="407670" y="0"/>
            <a:chExt cx="1159375" cy="537452"/>
          </a:xfrm>
          <a:solidFill>
            <a:srgbClr val="5B9BD5">
              <a:alpha val="17000"/>
            </a:srgbClr>
          </a:solidFill>
        </p:grpSpPr>
        <p:sp>
          <p:nvSpPr>
            <p:cNvPr id="184" name="Прямоугольник с одним вырезанным углом 183"/>
            <p:cNvSpPr/>
            <p:nvPr/>
          </p:nvSpPr>
          <p:spPr>
            <a:xfrm>
              <a:off x="407670" y="45082"/>
              <a:ext cx="1146517" cy="478302"/>
            </a:xfrm>
            <a:prstGeom prst="snip1Rect">
              <a:avLst/>
            </a:prstGeom>
            <a:grp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4806" tIns="32403" rIns="64806" bIns="324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endParaRPr lang="ru-RU" sz="1276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5" name="Надпись 2"/>
            <p:cNvSpPr txBox="1"/>
            <p:nvPr/>
          </p:nvSpPr>
          <p:spPr>
            <a:xfrm>
              <a:off x="442839" y="0"/>
              <a:ext cx="1124206" cy="537452"/>
            </a:xfrm>
            <a:prstGeom prst="rect">
              <a:avLst/>
            </a:prstGeom>
            <a:grpFill/>
            <a:ln w="6350">
              <a:noFill/>
            </a:ln>
            <a:effectLst/>
          </p:spPr>
          <p:txBody>
            <a:bodyPr rot="0" spcFirstLastPara="0" vert="horz" wrap="square" lIns="25514" tIns="25514" rIns="25514" bIns="2551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134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Список комбайнов</a:t>
              </a:r>
              <a:endPara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cxnSp>
        <p:nvCxnSpPr>
          <p:cNvPr id="191" name="Прямая со стрелкой 190"/>
          <p:cNvCxnSpPr>
            <a:stCxn id="145" idx="2"/>
            <a:endCxn id="173" idx="0"/>
          </p:cNvCxnSpPr>
          <p:nvPr/>
        </p:nvCxnSpPr>
        <p:spPr>
          <a:xfrm flipH="1">
            <a:off x="2438666" y="4203721"/>
            <a:ext cx="254450" cy="288610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01" name="Прямая со стрелкой 200"/>
          <p:cNvCxnSpPr>
            <a:stCxn id="138" idx="2"/>
          </p:cNvCxnSpPr>
          <p:nvPr/>
        </p:nvCxnSpPr>
        <p:spPr>
          <a:xfrm flipH="1">
            <a:off x="1503137" y="4221683"/>
            <a:ext cx="202803" cy="242887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06" name="Прямая со стрелкой 205"/>
          <p:cNvCxnSpPr>
            <a:stCxn id="62" idx="2"/>
          </p:cNvCxnSpPr>
          <p:nvPr/>
        </p:nvCxnSpPr>
        <p:spPr>
          <a:xfrm>
            <a:off x="904242" y="4224112"/>
            <a:ext cx="85719" cy="726054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08" name="Прямая со стрелкой 207"/>
          <p:cNvCxnSpPr>
            <a:stCxn id="138" idx="2"/>
            <a:endCxn id="182" idx="0"/>
          </p:cNvCxnSpPr>
          <p:nvPr/>
        </p:nvCxnSpPr>
        <p:spPr>
          <a:xfrm>
            <a:off x="1705940" y="4221683"/>
            <a:ext cx="254014" cy="703435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12" name="Прямая со стрелкой 211"/>
          <p:cNvCxnSpPr>
            <a:stCxn id="145" idx="2"/>
          </p:cNvCxnSpPr>
          <p:nvPr/>
        </p:nvCxnSpPr>
        <p:spPr>
          <a:xfrm>
            <a:off x="2693116" y="4203721"/>
            <a:ext cx="450489" cy="785038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sp useBgFill="1">
        <p:nvSpPr>
          <p:cNvPr id="174" name="Надпись 2"/>
          <p:cNvSpPr txBox="1"/>
          <p:nvPr/>
        </p:nvSpPr>
        <p:spPr>
          <a:xfrm>
            <a:off x="1158031" y="2832711"/>
            <a:ext cx="690211" cy="366370"/>
          </a:xfrm>
          <a:prstGeom prst="rect">
            <a:avLst/>
          </a:prstGeom>
          <a:ln w="6350">
            <a:solidFill>
              <a:prstClr val="black"/>
            </a:solidFill>
          </a:ln>
          <a:effectLst/>
        </p:spPr>
        <p:txBody>
          <a:bodyPr rot="0" spcFirstLastPara="0" vert="horz" wrap="square" lIns="25514" tIns="25514" rIns="25514" bIns="255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Поля</a:t>
            </a:r>
            <a:endParaRPr lang="ru-RU" sz="1134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75" name="Прямая со стрелкой 174"/>
          <p:cNvCxnSpPr>
            <a:stCxn id="65" idx="2"/>
            <a:endCxn id="174" idx="0"/>
          </p:cNvCxnSpPr>
          <p:nvPr/>
        </p:nvCxnSpPr>
        <p:spPr>
          <a:xfrm flipH="1">
            <a:off x="1503137" y="2650880"/>
            <a:ext cx="79529" cy="181831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02" name="Надпись 2"/>
          <p:cNvSpPr txBox="1"/>
          <p:nvPr/>
        </p:nvSpPr>
        <p:spPr>
          <a:xfrm>
            <a:off x="102026" y="2334167"/>
            <a:ext cx="915788" cy="328612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txBody>
          <a:bodyPr rot="0" spcFirstLastPara="0" vert="horz" wrap="square" lIns="25514" tIns="25514" rIns="25514" bIns="255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Бригада 1</a:t>
            </a:r>
            <a:endParaRPr lang="ru-RU" sz="1134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" name="Надпись 2"/>
          <p:cNvSpPr txBox="1"/>
          <p:nvPr/>
        </p:nvSpPr>
        <p:spPr>
          <a:xfrm>
            <a:off x="2430889" y="2293498"/>
            <a:ext cx="915788" cy="328612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txBody>
          <a:bodyPr rot="0" spcFirstLastPara="0" vert="horz" wrap="square" lIns="25514" tIns="25514" rIns="25514" bIns="255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Бригада 12 </a:t>
            </a:r>
            <a:endParaRPr lang="ru-RU" sz="1134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207" name="Прямая со стрелкой 206"/>
          <p:cNvCxnSpPr>
            <a:stCxn id="40" idx="2"/>
            <a:endCxn id="205" idx="0"/>
          </p:cNvCxnSpPr>
          <p:nvPr/>
        </p:nvCxnSpPr>
        <p:spPr>
          <a:xfrm>
            <a:off x="1686284" y="2117599"/>
            <a:ext cx="1202499" cy="175899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33" name="Прямая со стрелкой 232"/>
          <p:cNvCxnSpPr>
            <a:stCxn id="174" idx="2"/>
            <a:endCxn id="234" idx="0"/>
          </p:cNvCxnSpPr>
          <p:nvPr/>
        </p:nvCxnSpPr>
        <p:spPr>
          <a:xfrm>
            <a:off x="1503137" y="3199081"/>
            <a:ext cx="452125" cy="112649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sp useBgFill="1">
        <p:nvSpPr>
          <p:cNvPr id="234" name="Надпись 2"/>
          <p:cNvSpPr txBox="1"/>
          <p:nvPr/>
        </p:nvSpPr>
        <p:spPr>
          <a:xfrm>
            <a:off x="1708229" y="3311730"/>
            <a:ext cx="494066" cy="291534"/>
          </a:xfrm>
          <a:prstGeom prst="rect">
            <a:avLst/>
          </a:prstGeom>
          <a:ln w="6350">
            <a:solidFill>
              <a:prstClr val="black"/>
            </a:solidFill>
          </a:ln>
          <a:effectLst/>
        </p:spPr>
        <p:txBody>
          <a:bodyPr rot="0" spcFirstLastPara="0" vert="horz" wrap="square" lIns="25514" tIns="25514" rIns="25514" bIns="255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Поле </a:t>
            </a:r>
            <a:r>
              <a:rPr lang="en-US" sz="113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</a:t>
            </a:r>
            <a:endParaRPr lang="ru-RU" sz="1134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235" name="Прямая со стрелкой 234"/>
          <p:cNvCxnSpPr>
            <a:stCxn id="174" idx="2"/>
            <a:endCxn id="249" idx="0"/>
          </p:cNvCxnSpPr>
          <p:nvPr/>
        </p:nvCxnSpPr>
        <p:spPr>
          <a:xfrm flipH="1">
            <a:off x="1259704" y="3199081"/>
            <a:ext cx="243433" cy="133408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sp useBgFill="1">
        <p:nvSpPr>
          <p:cNvPr id="249" name="Надпись 2"/>
          <p:cNvSpPr txBox="1"/>
          <p:nvPr/>
        </p:nvSpPr>
        <p:spPr>
          <a:xfrm>
            <a:off x="1012670" y="3332489"/>
            <a:ext cx="494066" cy="265920"/>
          </a:xfrm>
          <a:prstGeom prst="rect">
            <a:avLst/>
          </a:prstGeom>
          <a:ln w="6350">
            <a:solidFill>
              <a:prstClr val="black"/>
            </a:solidFill>
          </a:ln>
          <a:effectLst/>
        </p:spPr>
        <p:txBody>
          <a:bodyPr rot="0" spcFirstLastPara="0" vert="horz" wrap="square" lIns="25514" tIns="25514" rIns="25514" bIns="255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Поле 1</a:t>
            </a:r>
            <a:endParaRPr lang="ru-RU" sz="1134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59" name="Надпись 2"/>
          <p:cNvSpPr txBox="1"/>
          <p:nvPr/>
        </p:nvSpPr>
        <p:spPr>
          <a:xfrm>
            <a:off x="1290090" y="3110580"/>
            <a:ext cx="484378" cy="306458"/>
          </a:xfrm>
          <a:prstGeom prst="rect">
            <a:avLst/>
          </a:prstGeom>
          <a:noFill/>
          <a:ln w="12700">
            <a:noFill/>
          </a:ln>
          <a:effectLst/>
        </p:spPr>
        <p:txBody>
          <a:bodyPr rot="0" spcFirstLastPara="0" vert="horz" wrap="square" lIns="25514" tIns="25514" rIns="25514" bIns="255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76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…</a:t>
            </a:r>
            <a:endParaRPr lang="ru-RU" sz="1276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1519" name="Рисунок 21518"/>
          <p:cNvPicPr>
            <a:picLocks noChangeAspect="1"/>
          </p:cNvPicPr>
          <p:nvPr/>
        </p:nvPicPr>
        <p:blipFill rotWithShape="1">
          <a:blip r:embed="rId4"/>
          <a:srcRect l="1462" t="19754" r="-1462" b="22493"/>
          <a:stretch/>
        </p:blipFill>
        <p:spPr>
          <a:xfrm>
            <a:off x="5464743" y="1922915"/>
            <a:ext cx="1323117" cy="764128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-1" y="5396495"/>
            <a:ext cx="8640763" cy="283332"/>
          </a:xfrm>
          <a:prstGeom prst="rect">
            <a:avLst/>
          </a:prstGeom>
          <a:solidFill>
            <a:schemeClr val="bg1"/>
          </a:solidFill>
        </p:spPr>
        <p:txBody>
          <a:bodyPr wrap="square" lIns="25514" tIns="25514" rIns="25514" bIns="25514" rtlCol="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В.И. Городецкий, </a:t>
            </a:r>
            <a:r>
              <a:rPr lang="ru-RU" sz="1134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Семантические модели и алгоритмы агрегирования больших данных</a:t>
            </a:r>
            <a:r>
              <a:rPr lang="en-US" sz="1134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r>
              <a:rPr lang="ru-RU" sz="1134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                    Летняя школа РАИИ. Сириус, .07.2021</a:t>
            </a:r>
            <a:endParaRPr lang="ru-RU" sz="1134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58249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809725"/>
            <a:ext cx="7956550" cy="658888"/>
          </a:xfrm>
        </p:spPr>
        <p:txBody>
          <a:bodyPr/>
          <a:lstStyle/>
          <a:p>
            <a:pPr indent="67431" defTabSz="683807" fontAlgn="auto">
              <a:lnSpc>
                <a:spcPct val="107000"/>
              </a:lnSpc>
              <a:spcBef>
                <a:spcPts val="15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00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Множества </a:t>
            </a:r>
            <a:r>
              <a:rPr lang="ru-RU" dirty="0" smtClean="0">
                <a:solidFill>
                  <a:srgbClr val="0000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данных: объектные базы данных и онтологии</a:t>
            </a:r>
          </a:p>
        </p:txBody>
      </p:sp>
      <p:sp>
        <p:nvSpPr>
          <p:cNvPr id="151" name="Объект 2"/>
          <p:cNvSpPr>
            <a:spLocks noGrp="1"/>
          </p:cNvSpPr>
          <p:nvPr>
            <p:ph idx="1"/>
          </p:nvPr>
        </p:nvSpPr>
        <p:spPr>
          <a:xfrm>
            <a:off x="522315" y="1715960"/>
            <a:ext cx="7621926" cy="507198"/>
          </a:xfrm>
          <a:solidFill>
            <a:schemeClr val="bg1"/>
          </a:solidFill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Квадракоптер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передаёт изображение и данные по своей </a:t>
            </a:r>
            <a:r>
              <a:rPr lang="ru-RU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геолокации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По этим данным оператор устанавливает, что полученная информация относится к полям 1 и 2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После просмотра снимков оператор фиксирует:</a:t>
            </a:r>
          </a:p>
          <a:p>
            <a:pPr marL="243013" indent="-243013">
              <a:lnSpc>
                <a:spcPct val="107000"/>
              </a:lnSpc>
              <a:spcAft>
                <a:spcPts val="0"/>
              </a:spcAft>
              <a:buAutoNum type="arabicPeriod"/>
            </a:pP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487" y="2223158"/>
            <a:ext cx="4045945" cy="2807361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 bwMode="auto">
          <a:xfrm>
            <a:off x="3707774" y="3465465"/>
            <a:ext cx="881927" cy="323746"/>
          </a:xfrm>
          <a:prstGeom prst="rightArrow">
            <a:avLst>
              <a:gd name="adj1" fmla="val 50000"/>
              <a:gd name="adj2" fmla="val 86364"/>
            </a:avLst>
          </a:prstGeom>
          <a:solidFill>
            <a:srgbClr val="99CCFF"/>
          </a:solidFill>
          <a:ln w="28575">
            <a:solidFill>
              <a:srgbClr val="FF0000"/>
            </a:solidFill>
          </a:ln>
          <a:effectLst/>
          <a:extLst/>
        </p:spPr>
        <p:txBody>
          <a:bodyPr vert="horz" wrap="square" lIns="5103" tIns="5103" rIns="5103" bIns="5103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613159"/>
            <a:endParaRPr lang="ru-RU" sz="992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6542" y="2345290"/>
            <a:ext cx="3303591" cy="2823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3013" indent="-243013" algn="l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Характеристики развития с/х культуры на поле 1 и на поле 2. </a:t>
            </a:r>
          </a:p>
          <a:p>
            <a:pPr marL="243013" indent="-243013" algn="l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поле 1 обнаруживает два комбайна и идентифицирует их конкретные образцы (комбайн № 3 и комбайн № 5).</a:t>
            </a:r>
          </a:p>
          <a:p>
            <a:pPr marL="243013" indent="-243013" algn="l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поле 2 обнаруживает комбайн типа </a:t>
            </a:r>
            <a:r>
              <a:rPr lang="en-US" sz="1276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идентифицирует его как комбайн № 12.</a:t>
            </a:r>
          </a:p>
          <a:p>
            <a:pPr algn="l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Далее оператор через редактор вводит эти данные в базу данных онтологии как её новый пример . После его обработки в контексте онтологии оператор получает структуру данных, задающую пример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" y="5396495"/>
            <a:ext cx="8640763" cy="283332"/>
          </a:xfrm>
          <a:prstGeom prst="rect">
            <a:avLst/>
          </a:prstGeom>
          <a:solidFill>
            <a:schemeClr val="bg1"/>
          </a:solidFill>
        </p:spPr>
        <p:txBody>
          <a:bodyPr wrap="square" lIns="25514" tIns="25514" rIns="25514" bIns="25514" rtlCol="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В.И. Городецкий, </a:t>
            </a:r>
            <a:r>
              <a:rPr lang="ru-RU" sz="1134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Семантические модели и алгоритмы агрегирования больших данных</a:t>
            </a:r>
            <a:r>
              <a:rPr lang="en-US" sz="1134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r>
              <a:rPr lang="ru-RU" sz="1134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                    Летняя школа РАИИ. Сириус, 07.2021                                          </a:t>
            </a:r>
            <a:endParaRPr lang="ru-RU" sz="1134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565890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67431" defTabSz="683807" fontAlgn="auto">
              <a:lnSpc>
                <a:spcPct val="107000"/>
              </a:lnSpc>
              <a:spcBef>
                <a:spcPts val="15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0000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Содержимое базы данных примеров онтологии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270612" y="3388628"/>
            <a:ext cx="130942" cy="26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4806" tIns="32403" rIns="64806" bIns="32403" numCol="1" anchor="ctr" anchorCtr="0" compatLnSpc="1">
            <a:prstTxWarp prst="textNoShape">
              <a:avLst/>
            </a:prstTxWarp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ru-RU" sz="1276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68772" y="2765662"/>
            <a:ext cx="3759692" cy="2554792"/>
            <a:chOff x="156167" y="1441240"/>
            <a:chExt cx="6673258" cy="3918261"/>
          </a:xfrm>
        </p:grpSpPr>
        <p:pic>
          <p:nvPicPr>
            <p:cNvPr id="96" name="Рисунок 9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71350" y="1919240"/>
              <a:ext cx="4958075" cy="3440261"/>
            </a:xfrm>
            <a:prstGeom prst="rect">
              <a:avLst/>
            </a:prstGeom>
          </p:spPr>
        </p:pic>
        <p:pic>
          <p:nvPicPr>
            <p:cNvPr id="95" name="Рисунок 9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4105" y="1752183"/>
              <a:ext cx="4958075" cy="3440261"/>
            </a:xfrm>
            <a:prstGeom prst="rect">
              <a:avLst/>
            </a:prstGeom>
          </p:spPr>
        </p:pic>
        <p:pic>
          <p:nvPicPr>
            <p:cNvPr id="93" name="Рисунок 9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3831" y="1600909"/>
              <a:ext cx="4958075" cy="3440261"/>
            </a:xfrm>
            <a:prstGeom prst="rect">
              <a:avLst/>
            </a:prstGeom>
          </p:spPr>
        </p:pic>
        <p:pic>
          <p:nvPicPr>
            <p:cNvPr id="94" name="Рисунок 9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167" y="1441240"/>
              <a:ext cx="4958075" cy="3440261"/>
            </a:xfrm>
            <a:prstGeom prst="rect">
              <a:avLst/>
            </a:prstGeom>
          </p:spPr>
        </p:pic>
        <p:sp>
          <p:nvSpPr>
            <p:cNvPr id="97" name="Надпись 2"/>
            <p:cNvSpPr txBox="1"/>
            <p:nvPr/>
          </p:nvSpPr>
          <p:spPr>
            <a:xfrm rot="415798" flipH="1">
              <a:off x="5788056" y="1876096"/>
              <a:ext cx="425602" cy="439374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rot="0" spcFirstLastPara="0" vert="horz" wrap="square" lIns="25514" tIns="25514" rIns="25514" bIns="2551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2268" b="1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…</a:t>
              </a:r>
              <a:endParaRPr lang="ru-RU" sz="2268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8" name="Надпись 2"/>
            <p:cNvSpPr txBox="1"/>
            <p:nvPr/>
          </p:nvSpPr>
          <p:spPr>
            <a:xfrm rot="415798">
              <a:off x="5963132" y="4965095"/>
              <a:ext cx="735341" cy="251609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rot="0" spcFirstLastPara="0" vert="horz" wrap="square" lIns="25514" tIns="25514" rIns="25514" bIns="2551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2268" b="1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…</a:t>
              </a:r>
              <a:endParaRPr lang="ru-RU" sz="2268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840177" y="1639611"/>
            <a:ext cx="3800585" cy="3604802"/>
          </a:xfrm>
          <a:prstGeom prst="rect">
            <a:avLst/>
          </a:prstGeom>
          <a:noFill/>
        </p:spPr>
        <p:txBody>
          <a:bodyPr wrap="square" lIns="25514" tIns="25514" rIns="25514" bIns="25514" rtlCol="0">
            <a:noAutofit/>
          </a:bodyPr>
          <a:lstStyle/>
          <a:p>
            <a:pPr marL="243013" indent="-243013" algn="l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 примеры могут иметь </a:t>
            </a:r>
            <a:r>
              <a:rPr lang="ru-RU" sz="1276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разную структуру</a:t>
            </a: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43013" indent="-243013" algn="l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примерах могут означены </a:t>
            </a:r>
            <a:r>
              <a:rPr lang="ru-RU" sz="1276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разные атрибуты</a:t>
            </a: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43013" indent="-243013" algn="l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примерах присутствуют атрибуты </a:t>
            </a:r>
            <a:r>
              <a:rPr lang="ru-RU" sz="1276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разных уровней общности</a:t>
            </a: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понятий онтологии </a:t>
            </a:r>
          </a:p>
          <a:p>
            <a:pPr marL="243013" indent="-243013" algn="l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Атрибуты могут быть </a:t>
            </a:r>
            <a:r>
              <a:rPr lang="ru-RU" sz="1276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гетерогенными </a:t>
            </a: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они могут быть измерены в разных шкалах (относиться к разным типам данных).</a:t>
            </a:r>
          </a:p>
          <a:p>
            <a:pPr marL="243013" indent="-243013" algn="l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Атрибуты могут относится к </a:t>
            </a:r>
            <a:r>
              <a:rPr lang="ru-RU" sz="1276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разным датам</a:t>
            </a: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43013" indent="-243013" algn="l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Информация </a:t>
            </a:r>
            <a:r>
              <a:rPr lang="ru-RU" sz="1276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 одном и том же </a:t>
            </a: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 быть получена </a:t>
            </a:r>
            <a:r>
              <a:rPr lang="ru-RU" sz="1276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разных источников </a:t>
            </a: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иметь </a:t>
            </a:r>
            <a:r>
              <a:rPr lang="ru-RU" sz="1276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разную достоверность</a:t>
            </a: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Как </a:t>
            </a:r>
            <a:r>
              <a:rPr lang="ru-RU" sz="1276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объединить фрагменты знаний</a:t>
            </a: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которые могут быть из них извлечены, в единую модель знаний о событии, ситуации, явлении?</a:t>
            </a:r>
          </a:p>
          <a:p>
            <a:pPr marL="253139" algn="l" fontAlgn="auto">
              <a:spcBef>
                <a:spcPts val="0"/>
              </a:spcBef>
              <a:spcAft>
                <a:spcPts val="0"/>
              </a:spcAft>
            </a:pP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 – задача обнаружения событий, ситуаций или явлений в </a:t>
            </a:r>
            <a:r>
              <a:rPr lang="ru-RU" sz="1276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потоке сообщений </a:t>
            </a:r>
            <a:r>
              <a:rPr lang="ru-RU" sz="127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новостных лент, социальных сетей, официальных органов и т.п..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-1" y="5396495"/>
            <a:ext cx="8640763" cy="283332"/>
          </a:xfrm>
          <a:prstGeom prst="rect">
            <a:avLst/>
          </a:prstGeom>
          <a:solidFill>
            <a:schemeClr val="bg1"/>
          </a:solidFill>
        </p:spPr>
        <p:txBody>
          <a:bodyPr wrap="square" lIns="25514" tIns="25514" rIns="25514" bIns="25514" rtlCol="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В.И. Городецкий, </a:t>
            </a:r>
            <a:r>
              <a:rPr lang="ru-RU" sz="1134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Семантические модели и алгоритмы агрегирования больших данных</a:t>
            </a:r>
            <a:r>
              <a:rPr lang="en-US" sz="1134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r>
              <a:rPr lang="ru-RU" sz="1134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                    Летняя школа РАИИ. Сириус, 07.2021</a:t>
            </a:r>
            <a:endParaRPr lang="ru-RU" sz="1134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Стрелка вниз 5"/>
          <p:cNvSpPr/>
          <p:nvPr/>
        </p:nvSpPr>
        <p:spPr bwMode="auto">
          <a:xfrm>
            <a:off x="1782156" y="2278986"/>
            <a:ext cx="218938" cy="216566"/>
          </a:xfrm>
          <a:prstGeom prst="downArrow">
            <a:avLst/>
          </a:prstGeom>
          <a:solidFill>
            <a:srgbClr val="FF0000">
              <a:alpha val="55000"/>
            </a:srgbClr>
          </a:solidFill>
          <a:ln w="31750">
            <a:solidFill>
              <a:schemeClr val="tx1"/>
            </a:solidFill>
          </a:ln>
          <a:effectLst/>
          <a:extLst/>
        </p:spPr>
        <p:txBody>
          <a:bodyPr vert="horz" wrap="square" lIns="5103" tIns="5103" rIns="5103" bIns="5103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613159"/>
            <a:endParaRPr lang="ru-RU" sz="992">
              <a:solidFill>
                <a:srgbClr val="00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201" y="1561001"/>
            <a:ext cx="1524849" cy="72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459349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1191" y="790685"/>
            <a:ext cx="7956550" cy="761001"/>
          </a:xfrm>
        </p:spPr>
        <p:txBody>
          <a:bodyPr/>
          <a:lstStyle/>
          <a:p>
            <a:pPr indent="67431" defTabSz="683807" fontAlgn="auto">
              <a:lnSpc>
                <a:spcPct val="107000"/>
              </a:lnSpc>
              <a:spcBef>
                <a:spcPts val="15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0000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Когнитивный уровень и уровень интеллекта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17808" y="1557848"/>
            <a:ext cx="3625612" cy="3783057"/>
          </a:xfrm>
        </p:spPr>
        <p:txBody>
          <a:bodyPr/>
          <a:lstStyle/>
          <a:p>
            <a:pPr marL="135337" indent="0">
              <a:spcBef>
                <a:spcPts val="299"/>
              </a:spcBef>
              <a:spcAft>
                <a:spcPts val="142"/>
              </a:spcAft>
              <a:buNone/>
            </a:pP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точки зрения науки о данных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Science) 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 обработки данных есть </a:t>
            </a:r>
            <a:r>
              <a:rPr lang="ru-RU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когнитивный 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 их поэтапного преобразования вида:</a:t>
            </a:r>
          </a:p>
          <a:p>
            <a:pPr marL="135337" indent="0">
              <a:spcBef>
                <a:spcPts val="299"/>
              </a:spcBef>
              <a:spcAft>
                <a:spcPts val="142"/>
              </a:spcAft>
              <a:buNone/>
            </a:pPr>
            <a:r>
              <a:rPr lang="ru-RU" b="1" i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Данные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b="1" i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 </a:t>
            </a:r>
            <a:r>
              <a:rPr lang="ru-RU" b="1" i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(искусственные) </a:t>
            </a:r>
            <a:r>
              <a:rPr lang="ru-RU" b="1" i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знания</a:t>
            </a:r>
            <a:r>
              <a:rPr lang="ru-RU" b="1" i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 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(искусственная) </a:t>
            </a:r>
            <a:r>
              <a:rPr lang="ru-RU" b="1" i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мудрость. </a:t>
            </a:r>
          </a:p>
          <a:p>
            <a:pPr marL="135337" indent="0">
              <a:spcBef>
                <a:spcPts val="299"/>
              </a:spcBef>
              <a:spcAft>
                <a:spcPts val="142"/>
              </a:spcAft>
              <a:buNone/>
            </a:pPr>
            <a:r>
              <a:rPr lang="ru-RU" b="1" i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формальной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точки зрения 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это </a:t>
            </a:r>
            <a:r>
              <a:rPr lang="ru-RU" i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 агрегирования / грануляции данных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который должен </a:t>
            </a:r>
            <a:r>
              <a:rPr lang="ru-RU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удовлетворять 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некоторым правилам, условиям, которые диктуются </a:t>
            </a:r>
            <a:r>
              <a:rPr lang="ru-RU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наукой о данных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Теоретически они не должны нарушаться. Но они,  как правило, нарушаются. </a:t>
            </a:r>
          </a:p>
          <a:p>
            <a:pPr marL="135337" indent="0">
              <a:spcBef>
                <a:spcPts val="299"/>
              </a:spcBef>
              <a:spcAft>
                <a:spcPts val="142"/>
              </a:spcAft>
              <a:buNone/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Поэтому одно из условий успешности и полезности процесса преобразования данных в знания и мудрость – это </a:t>
            </a: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контролировать процесс агрегирования данных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позиций требований науки о данных и понимать, когда, в какой степени эти условия нарушаются и чему это может привести. 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0" y="1549678"/>
            <a:ext cx="4917808" cy="3816364"/>
            <a:chOff x="0" y="1032951"/>
            <a:chExt cx="6938961" cy="5384839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3"/>
            <a:srcRect l="1868" r="10705" b="8614"/>
            <a:stretch/>
          </p:blipFill>
          <p:spPr>
            <a:xfrm>
              <a:off x="58134" y="1032951"/>
              <a:ext cx="6192541" cy="4623138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0" y="5733454"/>
              <a:ext cx="6599461" cy="6843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5337" defTabSz="647005">
                <a:spcBef>
                  <a:spcPts val="299"/>
                </a:spcBef>
                <a:spcAft>
                  <a:spcPts val="142"/>
                </a:spcAft>
                <a:buClr>
                  <a:srgbClr val="3333CC"/>
                </a:buClr>
              </a:pPr>
              <a:r>
                <a:rPr lang="ru-RU" sz="1276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Когнитивный прогресс процесса трансформации данных</a:t>
              </a:r>
              <a:r>
                <a:rPr lang="ru-RU" sz="1276" b="1" i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276" b="1" i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/>
              </a:r>
              <a:br>
                <a:rPr lang="ru-RU" sz="1276" b="1" i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sz="1276" b="1" i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данные</a:t>
              </a:r>
              <a:r>
                <a:rPr lang="ru-RU" sz="1276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276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rPr>
                <a:t></a:t>
              </a:r>
              <a:r>
                <a:rPr lang="ru-RU" sz="1276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ru-RU" sz="1276" b="1" i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информация</a:t>
              </a:r>
              <a:r>
                <a:rPr lang="ru-RU" sz="1276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276" b="1" i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rPr>
                <a:t> </a:t>
              </a:r>
              <a:r>
                <a:rPr lang="ru-RU" sz="1276" b="1" i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знания</a:t>
              </a:r>
              <a:r>
                <a:rPr lang="ru-RU" sz="1276" b="1" i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rPr>
                <a:t> </a:t>
              </a:r>
              <a:r>
                <a:rPr lang="ru-RU" sz="1276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rPr>
                <a:t> </a:t>
              </a:r>
              <a:r>
                <a:rPr lang="ru-RU" sz="1276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276" b="1" i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мудрость</a:t>
              </a:r>
              <a:r>
                <a:rPr lang="ru-RU" sz="1276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ru-RU" sz="1276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651383" y="4025145"/>
              <a:ext cx="2347415" cy="59187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063" dirty="0">
                  <a:solidFill>
                    <a:srgbClr val="000000"/>
                  </a:solidFill>
                  <a:latin typeface="Arial"/>
                </a:rPr>
                <a:t>Информация (знаю что)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29406" y="2776375"/>
              <a:ext cx="2634017" cy="82266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063" dirty="0">
                  <a:solidFill>
                    <a:srgbClr val="000000"/>
                  </a:solidFill>
                  <a:latin typeface="Arial"/>
                </a:rPr>
                <a:t>Искусственные знания (знаю как и почему </a:t>
              </a:r>
            </a:p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063" dirty="0">
                  <a:solidFill>
                    <a:srgbClr val="000000"/>
                  </a:solidFill>
                  <a:latin typeface="Arial"/>
                </a:rPr>
                <a:t>и что делать)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543" y="1982419"/>
              <a:ext cx="1426960" cy="46159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063" dirty="0">
                  <a:solidFill>
                    <a:srgbClr val="000000"/>
                  </a:solidFill>
                  <a:latin typeface="Arial"/>
                </a:rPr>
                <a:t>(знаю глубоко и отлично)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46918" y="2467910"/>
              <a:ext cx="1398896" cy="2307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063" dirty="0">
                  <a:solidFill>
                    <a:srgbClr val="000000"/>
                  </a:solidFill>
                  <a:latin typeface="Arial"/>
                </a:rPr>
                <a:t>Прогресс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2966" y="1196515"/>
              <a:ext cx="230796" cy="977539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lIns="0" tIns="0" rIns="0" bIns="0" rtlCol="0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063" dirty="0">
                  <a:solidFill>
                    <a:srgbClr val="000000"/>
                  </a:solidFill>
                  <a:latin typeface="Arial"/>
                </a:rPr>
                <a:t>Интеллект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24011" y="1051012"/>
              <a:ext cx="230796" cy="872523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lIns="0" tIns="0" rIns="0" bIns="0" rtlCol="0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063" dirty="0">
                  <a:solidFill>
                    <a:srgbClr val="000000"/>
                  </a:solidFill>
                  <a:latin typeface="Arial"/>
                </a:rPr>
                <a:t>Высокий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 rot="19132566">
              <a:off x="405084" y="3329154"/>
              <a:ext cx="1432530" cy="2307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063" dirty="0">
                  <a:solidFill>
                    <a:srgbClr val="000000"/>
                  </a:solidFill>
                  <a:latin typeface="Arial"/>
                </a:rPr>
                <a:t>Специальный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 rot="19124225">
              <a:off x="2466543" y="1470539"/>
              <a:ext cx="1282564" cy="2307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063" dirty="0">
                  <a:solidFill>
                    <a:srgbClr val="000000"/>
                  </a:solidFill>
                  <a:latin typeface="Arial"/>
                </a:rPr>
                <a:t>Обобщённый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04021" y="5297950"/>
              <a:ext cx="2034940" cy="2307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063" dirty="0">
                  <a:solidFill>
                    <a:srgbClr val="000000"/>
                  </a:solidFill>
                  <a:latin typeface="Arial"/>
                </a:rPr>
                <a:t>Когнитивный уровень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105907" y="4939494"/>
              <a:ext cx="776280" cy="2307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063" dirty="0">
                  <a:solidFill>
                    <a:srgbClr val="000000"/>
                  </a:solidFill>
                  <a:latin typeface="Arial"/>
                </a:rPr>
                <a:t>Высокий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105909" y="1571082"/>
              <a:ext cx="1510643" cy="46159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063" dirty="0">
                  <a:solidFill>
                    <a:srgbClr val="000000"/>
                  </a:solidFill>
                  <a:latin typeface="Arial"/>
                </a:rPr>
                <a:t>Искусственная мудрость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943" y="5345766"/>
              <a:ext cx="3013045" cy="3067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063" dirty="0">
                  <a:solidFill>
                    <a:srgbClr val="000000"/>
                  </a:solidFill>
                  <a:latin typeface="Arial"/>
                </a:rPr>
                <a:t>Данные (знаю нечто  конкретное)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-1" y="5396495"/>
            <a:ext cx="8640763" cy="283332"/>
          </a:xfrm>
          <a:prstGeom prst="rect">
            <a:avLst/>
          </a:prstGeom>
          <a:solidFill>
            <a:schemeClr val="bg1"/>
          </a:solidFill>
        </p:spPr>
        <p:txBody>
          <a:bodyPr wrap="square" lIns="25514" tIns="25514" rIns="25514" bIns="25514" rtlCol="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134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В.И. Городецкий, </a:t>
            </a:r>
            <a:r>
              <a:rPr lang="ru-RU" sz="1134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Семантические модели и алгоритмы агрегирования больших данных</a:t>
            </a:r>
            <a:r>
              <a:rPr lang="en-US" sz="1134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r>
              <a:rPr lang="ru-RU" sz="1134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                    Летняя школа РАИИ. Сириус, 07.2021</a:t>
            </a:r>
            <a:endParaRPr lang="ru-RU" sz="1134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6199" y="2807648"/>
            <a:ext cx="1020322" cy="145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295073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FF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CC"/>
              </a:solidFill>
              <a:prstDash val="solid"/>
              <a:round/>
              <a:headEnd type="triangle" w="med" len="med"/>
              <a:tailEnd type="triangl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7200" tIns="7200" rIns="7200" bIns="7200" numCol="1" anchor="t" anchorCtr="0" compatLnSpc="1">
        <a:prstTxWarp prst="textNoShape">
          <a:avLst/>
        </a:prstTxWarp>
        <a:spAutoFit/>
      </a:bodyPr>
      <a:lstStyle>
        <a:defPPr marL="0" marR="0" indent="0" algn="ctr" defTabSz="865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FF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CC"/>
              </a:solidFill>
              <a:prstDash val="solid"/>
              <a:round/>
              <a:headEnd type="triangle" w="med" len="med"/>
              <a:tailEnd type="triangl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7200" tIns="7200" rIns="7200" bIns="7200" numCol="1" anchor="t" anchorCtr="0" compatLnSpc="1">
        <a:prstTxWarp prst="textNoShape">
          <a:avLst/>
        </a:prstTxWarp>
        <a:spAutoFit/>
      </a:bodyPr>
      <a:lstStyle>
        <a:defPPr marL="0" marR="0" indent="0" algn="ctr" defTabSz="865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FF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CC"/>
              </a:solidFill>
              <a:prstDash val="solid"/>
              <a:round/>
              <a:headEnd type="triangle" w="med" len="med"/>
              <a:tailEnd type="triangl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7200" tIns="7200" rIns="7200" bIns="7200" numCol="1" anchor="t" anchorCtr="0" compatLnSpc="1">
        <a:prstTxWarp prst="textNoShape">
          <a:avLst/>
        </a:prstTxWarp>
        <a:spAutoFit/>
      </a:bodyPr>
      <a:lstStyle>
        <a:defPPr marL="0" marR="0" indent="0" algn="ctr" defTabSz="865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FF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CC"/>
              </a:solidFill>
              <a:prstDash val="solid"/>
              <a:round/>
              <a:headEnd type="triangle" w="med" len="med"/>
              <a:tailEnd type="triangl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7200" tIns="7200" rIns="7200" bIns="7200" numCol="1" anchor="t" anchorCtr="0" compatLnSpc="1">
        <a:prstTxWarp prst="textNoShape">
          <a:avLst/>
        </a:prstTxWarp>
        <a:spAutoFit/>
      </a:bodyPr>
      <a:lstStyle>
        <a:defPPr marL="0" marR="0" indent="0" algn="ctr" defTabSz="865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FF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CC"/>
              </a:solidFill>
              <a:prstDash val="solid"/>
              <a:round/>
              <a:headEnd type="triangle" w="med" len="med"/>
              <a:tailEnd type="triangl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7200" tIns="7200" rIns="7200" bIns="7200" numCol="1" anchor="t" anchorCtr="0" compatLnSpc="1">
        <a:prstTxWarp prst="textNoShape">
          <a:avLst/>
        </a:prstTxWarp>
        <a:spAutoFit/>
      </a:bodyPr>
      <a:lstStyle>
        <a:defPPr marL="0" marR="0" indent="0" algn="ctr" defTabSz="865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FF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CC"/>
              </a:solidFill>
              <a:prstDash val="solid"/>
              <a:round/>
              <a:headEnd type="triangle" w="med" len="med"/>
              <a:tailEnd type="triangl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7200" tIns="7200" rIns="7200" bIns="7200" numCol="1" anchor="t" anchorCtr="0" compatLnSpc="1">
        <a:prstTxWarp prst="textNoShape">
          <a:avLst/>
        </a:prstTxWarp>
        <a:spAutoFit/>
      </a:bodyPr>
      <a:lstStyle>
        <a:defPPr marL="0" marR="0" indent="0" algn="ctr" defTabSz="865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50495</TotalTime>
  <Words>2342</Words>
  <Application>Microsoft Office PowerPoint</Application>
  <PresentationFormat>Произвольный</PresentationFormat>
  <Paragraphs>200</Paragraphs>
  <Slides>18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30" baseType="lpstr">
      <vt:lpstr>Wingdings</vt:lpstr>
      <vt:lpstr>Times New Roman</vt:lpstr>
      <vt:lpstr>Telefonica Text</vt:lpstr>
      <vt:lpstr>Arial</vt:lpstr>
      <vt:lpstr>Symbol</vt:lpstr>
      <vt:lpstr>Cambria Math</vt:lpstr>
      <vt:lpstr>Calibri</vt:lpstr>
      <vt:lpstr>Courier New</vt:lpstr>
      <vt:lpstr>inherit</vt:lpstr>
      <vt:lpstr>Палитра</vt:lpstr>
      <vt:lpstr>1_Палитра</vt:lpstr>
      <vt:lpstr>2_Палитра</vt:lpstr>
      <vt:lpstr>Презентация PowerPoint</vt:lpstr>
      <vt:lpstr>1. Сильный и Общий ИИ</vt:lpstr>
      <vt:lpstr>2. Чем, кроме сложности, все же отличаются задачи, решаемые человеком и системами ИИ?</vt:lpstr>
      <vt:lpstr>3. Когда может быть построен ИИ Сильный ИИ»? (по толкованию В.В. Грибовой)</vt:lpstr>
      <vt:lpstr>4. Онтологии можно ли обойтись без них? </vt:lpstr>
      <vt:lpstr>5. А что такое контекст?</vt:lpstr>
      <vt:lpstr>Пример дуальной структуры баз знаний</vt:lpstr>
      <vt:lpstr>6. Обоснование важности онтологических баз знаний</vt:lpstr>
      <vt:lpstr>7. А можно ли построить «онтологию всего»?</vt:lpstr>
      <vt:lpstr>Гимн краудсорсингу</vt:lpstr>
      <vt:lpstr>Презентация PowerPoint</vt:lpstr>
      <vt:lpstr>Презентация PowerPoint</vt:lpstr>
      <vt:lpstr>Роль больших данных и наука о данных</vt:lpstr>
      <vt:lpstr>Множества данных: Плоские таблицы</vt:lpstr>
      <vt:lpstr>Множества данных: объектные базы данных и онтологии</vt:lpstr>
      <vt:lpstr>Множества данных: объектные базы данных и онтологии</vt:lpstr>
      <vt:lpstr>Содержимое базы данных примеров онтологии</vt:lpstr>
      <vt:lpstr>Когнитивный уровень и уровень интеллекта</vt:lpstr>
    </vt:vector>
  </TitlesOfParts>
  <Company>SPIIRAS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 отсутствует</dc:title>
  <dc:creator>Gor</dc:creator>
  <cp:lastModifiedBy>Владимир Городецкий</cp:lastModifiedBy>
  <cp:revision>2100</cp:revision>
  <cp:lastPrinted>2020-10-12T14:56:14Z</cp:lastPrinted>
  <dcterms:created xsi:type="dcterms:W3CDTF">2000-07-05T10:59:49Z</dcterms:created>
  <dcterms:modified xsi:type="dcterms:W3CDTF">2021-11-25T17:35:28Z</dcterms:modified>
</cp:coreProperties>
</file>