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6" r:id="rId2"/>
    <p:sldId id="269" r:id="rId3"/>
    <p:sldId id="270" r:id="rId4"/>
    <p:sldId id="272" r:id="rId5"/>
    <p:sldId id="273" r:id="rId6"/>
    <p:sldId id="274" r:id="rId7"/>
    <p:sldId id="275" r:id="rId8"/>
    <p:sldId id="289" r:id="rId9"/>
    <p:sldId id="276" r:id="rId10"/>
    <p:sldId id="286" r:id="rId11"/>
    <p:sldId id="287" r:id="rId12"/>
    <p:sldId id="277" r:id="rId13"/>
    <p:sldId id="278" r:id="rId14"/>
    <p:sldId id="290" r:id="rId15"/>
    <p:sldId id="279" r:id="rId16"/>
    <p:sldId id="280" r:id="rId17"/>
    <p:sldId id="281" r:id="rId18"/>
    <p:sldId id="282" r:id="rId19"/>
    <p:sldId id="293" r:id="rId20"/>
    <p:sldId id="284" r:id="rId21"/>
    <p:sldId id="294" r:id="rId22"/>
    <p:sldId id="292" r:id="rId23"/>
    <p:sldId id="28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58" autoAdjust="0"/>
  </p:normalViewPr>
  <p:slideViewPr>
    <p:cSldViewPr snapToGrid="0">
      <p:cViewPr varScale="1">
        <p:scale>
          <a:sx n="75" d="100"/>
          <a:sy n="75" d="100"/>
        </p:scale>
        <p:origin x="72" y="91"/>
      </p:cViewPr>
      <p:guideLst/>
    </p:cSldViewPr>
  </p:slideViewPr>
  <p:outlineViewPr>
    <p:cViewPr>
      <p:scale>
        <a:sx n="33" d="100"/>
        <a:sy n="33" d="100"/>
      </p:scale>
      <p:origin x="0" y="-131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E8020-2661-47AB-A2B0-5C7528410D68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86D4A-0A6B-4B51-BC0F-1EA30EB02A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313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86D4A-0A6B-4B51-BC0F-1EA30EB02A5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883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86D4A-0A6B-4B51-BC0F-1EA30EB02A5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590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11AF-2C92-4030-AABF-FFC65C9A3BA6}" type="datetime1">
              <a:rPr lang="ru-RU" smtClean="0"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117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5F15-45B6-4A59-AB05-806C4E97D555}" type="datetime1">
              <a:rPr lang="ru-RU" smtClean="0"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302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FD6D-4F81-440D-B1EB-BAC4A8E8FA0C}" type="datetime1">
              <a:rPr lang="ru-RU" smtClean="0"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5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16E15-399B-453E-AFD4-808EAA63D8C6}" type="datetime1">
              <a:rPr lang="ru-RU" smtClean="0"/>
              <a:t>21.11.2021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218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7F951-BA62-4A75-86C8-F24132B4EDB6}" type="datetime1">
              <a:rPr lang="ru-RU" smtClean="0"/>
              <a:t>21.11.2021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28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069E-BC0C-4343-9868-792CEF7DBAFB}" type="datetime1">
              <a:rPr lang="ru-RU" smtClean="0"/>
              <a:t>21.11.2021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440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75465-103F-405B-AB07-16141746CF6D}" type="datetime1">
              <a:rPr lang="ru-RU" smtClean="0"/>
              <a:t>21.11.2021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661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4C8F-517D-4134-87AB-C563E4EA6285}" type="datetime1">
              <a:rPr lang="ru-RU" smtClean="0"/>
              <a:t>21.11.2021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580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B52A1-C372-4B69-B010-02F37005D4CB}" type="datetime1">
              <a:rPr lang="ru-RU" smtClean="0"/>
              <a:t>21.11.2021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31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B5AB-3598-4304-B9E5-3775264471E8}" type="datetime1">
              <a:rPr lang="ru-RU" smtClean="0"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424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86A0-9830-4B18-859A-4532E3D47CF8}" type="datetime1">
              <a:rPr lang="ru-RU" smtClean="0"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902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4000">
              <a:schemeClr val="accent6">
                <a:lumMod val="60000"/>
                <a:lumOff val="40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86000">
              <a:schemeClr val="accent1">
                <a:alpha val="74000"/>
                <a:lumMod val="38000"/>
                <a:lumOff val="6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0166B-3D0C-41E8-AEFA-6256FFF2FD76}" type="datetime1">
              <a:rPr lang="ru-RU" smtClean="0"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B01CE-82B1-4025-91ED-7B95517CF8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6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1" y="727508"/>
            <a:ext cx="11180618" cy="1766310"/>
          </a:xfrm>
        </p:spPr>
        <p:txBody>
          <a:bodyPr>
            <a:normAutofit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Искусственный интеллект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медицине: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состояние 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горячие точки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510" y="3102812"/>
            <a:ext cx="9144000" cy="2280602"/>
          </a:xfrm>
        </p:spPr>
        <p:txBody>
          <a:bodyPr>
            <a:normAutofit fontScale="85000" lnSpcReduction="20000"/>
          </a:bodyPr>
          <a:lstStyle/>
          <a:p>
            <a:r>
              <a:rPr lang="ru-RU" sz="3800" i="1" dirty="0" smtClean="0"/>
              <a:t>Борис Аркадьевич Кобринский</a:t>
            </a:r>
          </a:p>
          <a:p>
            <a:endParaRPr lang="ru-RU" sz="3500" dirty="0"/>
          </a:p>
          <a:p>
            <a:r>
              <a:rPr lang="ru-RU" sz="3500" dirty="0" smtClean="0"/>
              <a:t>ФИЦ ИУ РАН</a:t>
            </a:r>
            <a:endParaRPr lang="en-US" sz="3500" dirty="0" smtClean="0"/>
          </a:p>
          <a:p>
            <a:endParaRPr lang="ru-RU" sz="3500" dirty="0" smtClean="0"/>
          </a:p>
          <a:p>
            <a:r>
              <a:rPr lang="ru-RU" sz="3500" i="1" dirty="0" err="1"/>
              <a:t>Vladivostok</a:t>
            </a:r>
            <a:r>
              <a:rPr lang="ru-RU" sz="3500" i="1" dirty="0"/>
              <a:t> AI </a:t>
            </a:r>
            <a:r>
              <a:rPr lang="ru-RU" sz="3500" i="1" dirty="0" err="1"/>
              <a:t>Week</a:t>
            </a:r>
            <a:r>
              <a:rPr lang="ru-RU" sz="3500" i="1" dirty="0"/>
              <a:t> 2021</a:t>
            </a:r>
          </a:p>
          <a:p>
            <a:endParaRPr lang="ru-RU" sz="3000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413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680" y="640080"/>
            <a:ext cx="10515600" cy="5862320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5800" dirty="0"/>
              <a:t>Трудно описать словами то, </a:t>
            </a:r>
            <a:br>
              <a:rPr lang="ru-RU" sz="5800" dirty="0"/>
            </a:br>
            <a:r>
              <a:rPr lang="ru-RU" sz="5800" dirty="0"/>
              <a:t>что наиболее важно у кровати больного – </a:t>
            </a:r>
            <a:br>
              <a:rPr lang="ru-RU" sz="5800" dirty="0"/>
            </a:br>
            <a:r>
              <a:rPr lang="ru-RU" sz="5800" dirty="0"/>
              <a:t>это </a:t>
            </a:r>
            <a:r>
              <a:rPr lang="ru-RU" sz="5800" dirty="0">
                <a:solidFill>
                  <a:srgbClr val="FF0000"/>
                </a:solidFill>
              </a:rPr>
              <a:t>способность интуитивно</a:t>
            </a:r>
            <a:r>
              <a:rPr lang="ru-RU" sz="5800" dirty="0"/>
              <a:t>, </a:t>
            </a:r>
            <a:br>
              <a:rPr lang="ru-RU" sz="5800" dirty="0"/>
            </a:br>
            <a:r>
              <a:rPr lang="ru-RU" sz="5800" dirty="0"/>
              <a:t>как бы внутренним взглядом, </a:t>
            </a:r>
            <a:br>
              <a:rPr lang="ru-RU" sz="5800" dirty="0"/>
            </a:br>
            <a:r>
              <a:rPr lang="ru-RU" sz="5800" dirty="0">
                <a:solidFill>
                  <a:srgbClr val="FF0000"/>
                </a:solidFill>
              </a:rPr>
              <a:t>охватить всю клиническую картину как нечто целое</a:t>
            </a:r>
            <a:r>
              <a:rPr lang="ru-RU" sz="5800" dirty="0"/>
              <a:t> и </a:t>
            </a:r>
            <a:r>
              <a:rPr lang="ru-RU" sz="5800" dirty="0" smtClean="0">
                <a:solidFill>
                  <a:srgbClr val="FF0000"/>
                </a:solidFill>
              </a:rPr>
              <a:t>связать</a:t>
            </a:r>
            <a:r>
              <a:rPr lang="ru-RU" sz="5800" dirty="0">
                <a:solidFill>
                  <a:srgbClr val="FF0000"/>
                </a:solidFill>
              </a:rPr>
              <a:t/>
            </a:r>
            <a:br>
              <a:rPr lang="ru-RU" sz="5800" dirty="0">
                <a:solidFill>
                  <a:srgbClr val="FF0000"/>
                </a:solidFill>
              </a:rPr>
            </a:br>
            <a:r>
              <a:rPr lang="ru-RU" sz="5800" dirty="0">
                <a:solidFill>
                  <a:srgbClr val="FF0000"/>
                </a:solidFill>
              </a:rPr>
              <a:t>с аналогичными прежними наблюдениями</a:t>
            </a:r>
            <a:r>
              <a:rPr lang="ru-RU" sz="5800" dirty="0"/>
              <a:t>. </a:t>
            </a:r>
            <a:br>
              <a:rPr lang="ru-RU" sz="5800" dirty="0"/>
            </a:br>
            <a:r>
              <a:rPr lang="ru-RU" sz="5800" dirty="0"/>
              <a:t>Это свойство врача называют клиническим мышлением. </a:t>
            </a:r>
            <a:br>
              <a:rPr lang="ru-RU" sz="5800" dirty="0"/>
            </a:br>
            <a:r>
              <a:rPr lang="ru-RU" sz="5800" dirty="0">
                <a:solidFill>
                  <a:srgbClr val="FF0000"/>
                </a:solidFill>
              </a:rPr>
              <a:t>Клиническое мышление </a:t>
            </a:r>
            <a:r>
              <a:rPr lang="ru-RU" sz="5800" dirty="0"/>
              <a:t/>
            </a:r>
            <a:br>
              <a:rPr lang="ru-RU" sz="5800" dirty="0"/>
            </a:br>
            <a:r>
              <a:rPr lang="ru-RU" sz="5800" dirty="0"/>
              <a:t>вместе с конструктивным, </a:t>
            </a:r>
            <a:br>
              <a:rPr lang="ru-RU" sz="5800" dirty="0"/>
            </a:br>
            <a:r>
              <a:rPr lang="ru-RU" sz="5800" dirty="0"/>
              <a:t>интегрирующим мышлением, </a:t>
            </a:r>
            <a:br>
              <a:rPr lang="ru-RU" sz="5800" dirty="0"/>
            </a:br>
            <a:r>
              <a:rPr lang="ru-RU" sz="5800" dirty="0">
                <a:solidFill>
                  <a:srgbClr val="FF0000"/>
                </a:solidFill>
              </a:rPr>
              <a:t>является элементом </a:t>
            </a:r>
            <a:br>
              <a:rPr lang="ru-RU" sz="5800" dirty="0">
                <a:solidFill>
                  <a:srgbClr val="FF0000"/>
                </a:solidFill>
              </a:rPr>
            </a:br>
            <a:r>
              <a:rPr lang="ru-RU" sz="5800" dirty="0">
                <a:solidFill>
                  <a:srgbClr val="FF0000"/>
                </a:solidFill>
              </a:rPr>
              <a:t>врачебного искусства </a:t>
            </a:r>
            <a:r>
              <a:rPr lang="ru-RU" sz="5800" dirty="0"/>
              <a:t/>
            </a:r>
            <a:br>
              <a:rPr lang="ru-RU" sz="5800" dirty="0"/>
            </a:br>
            <a:r>
              <a:rPr lang="ru-RU" sz="3800" dirty="0" smtClean="0"/>
              <a:t>								</a:t>
            </a:r>
            <a:r>
              <a:rPr lang="ru-RU" sz="5800" dirty="0" smtClean="0"/>
              <a:t>Роберт </a:t>
            </a:r>
            <a:r>
              <a:rPr lang="ru-RU" sz="5800" dirty="0" err="1"/>
              <a:t>Хэгглин</a:t>
            </a:r>
            <a:endParaRPr lang="ru-RU" sz="58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46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Проблемы </a:t>
            </a:r>
            <a:r>
              <a:rPr lang="ru-RU" sz="4000" dirty="0" smtClean="0"/>
              <a:t>СППР </a:t>
            </a:r>
            <a:r>
              <a:rPr lang="ru-RU" sz="4000" dirty="0"/>
              <a:t>в слабо структурированной медицинской области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8480" y="1825624"/>
            <a:ext cx="10815320" cy="4819016"/>
          </a:xfrm>
        </p:spPr>
        <p:txBody>
          <a:bodyPr>
            <a:normAutofit fontScale="92500"/>
          </a:bodyPr>
          <a:lstStyle/>
          <a:p>
            <a:r>
              <a:rPr lang="ru-RU" sz="3500" dirty="0" smtClean="0"/>
              <a:t>нечеткие понятия </a:t>
            </a:r>
            <a:r>
              <a:rPr lang="ru-RU" sz="3500" dirty="0"/>
              <a:t>/ </a:t>
            </a:r>
            <a:r>
              <a:rPr lang="ru-RU" sz="3500" dirty="0" smtClean="0"/>
              <a:t>признаки и образные представления</a:t>
            </a:r>
            <a:endParaRPr lang="ru-RU" sz="3500" dirty="0"/>
          </a:p>
          <a:p>
            <a:r>
              <a:rPr lang="ru-RU" sz="3500" dirty="0"/>
              <a:t>многоликость клинических форм </a:t>
            </a:r>
            <a:endParaRPr lang="ru-RU" sz="3500" dirty="0" smtClean="0"/>
          </a:p>
          <a:p>
            <a:r>
              <a:rPr lang="ru-RU" sz="3500" dirty="0" smtClean="0"/>
              <a:t>неполнота </a:t>
            </a:r>
            <a:r>
              <a:rPr lang="ru-RU" sz="3500" dirty="0"/>
              <a:t>признаков на ранних стадиях болезни</a:t>
            </a:r>
          </a:p>
          <a:p>
            <a:r>
              <a:rPr lang="ru-RU" sz="3500" dirty="0" smtClean="0"/>
              <a:t>динамика изменений и </a:t>
            </a:r>
            <a:r>
              <a:rPr lang="ru-RU" sz="3500" dirty="0"/>
              <a:t>диагностической ценности признаков</a:t>
            </a:r>
          </a:p>
          <a:p>
            <a:r>
              <a:rPr lang="ru-RU" sz="3500" dirty="0"/>
              <a:t>субъективность в оценке и ранжировании признаков и интегральных оценок</a:t>
            </a:r>
          </a:p>
          <a:p>
            <a:r>
              <a:rPr lang="ru-RU" sz="3500" dirty="0" smtClean="0"/>
              <a:t>интуитивная составляющая врачебных гипотез</a:t>
            </a:r>
            <a:endParaRPr lang="ru-RU" sz="3500" dirty="0"/>
          </a:p>
          <a:p>
            <a:pPr marL="0" indent="0">
              <a:buNone/>
            </a:pPr>
            <a:r>
              <a:rPr lang="ru-RU" sz="3000" dirty="0" smtClean="0"/>
              <a:t> </a:t>
            </a:r>
            <a:endParaRPr lang="ru-RU" sz="30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3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018930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840" y="260985"/>
            <a:ext cx="11308080" cy="14865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История интеллектуальных </a:t>
            </a:r>
            <a:r>
              <a:rPr lang="ru-RU" sz="3200" dirty="0"/>
              <a:t>медицинских систем </a:t>
            </a:r>
            <a:r>
              <a:rPr lang="ru-RU" sz="3200" dirty="0" smtClean="0"/>
              <a:t>демонстрирует многообразие подходов </a:t>
            </a:r>
            <a:br>
              <a:rPr lang="ru-RU" sz="3200" dirty="0" smtClean="0"/>
            </a:br>
            <a:r>
              <a:rPr lang="ru-RU" sz="3200" dirty="0" smtClean="0"/>
              <a:t>для отражения специфики предметной области </a:t>
            </a:r>
            <a:endParaRPr lang="ru-RU" sz="32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60680" y="1747520"/>
            <a:ext cx="115824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600" dirty="0" smtClean="0"/>
              <a:t>Факторы уверенности.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600" dirty="0" smtClean="0"/>
              <a:t>Ассоциативные связи: (1) на </a:t>
            </a:r>
            <a:r>
              <a:rPr lang="ru-RU" sz="2600" dirty="0"/>
              <a:t>фоне каких состояний может развиться конкретный </a:t>
            </a:r>
            <a:r>
              <a:rPr lang="ru-RU" sz="2600" dirty="0" smtClean="0"/>
              <a:t>синдром (2) фоном </a:t>
            </a:r>
            <a:r>
              <a:rPr lang="ru-RU" sz="2600" dirty="0"/>
              <a:t>для каких синдромов он может </a:t>
            </a:r>
            <a:r>
              <a:rPr lang="ru-RU" sz="2600" dirty="0" smtClean="0"/>
              <a:t>служить </a:t>
            </a:r>
            <a:br>
              <a:rPr lang="ru-RU" sz="2600" dirty="0" smtClean="0"/>
            </a:br>
            <a:r>
              <a:rPr lang="ru-RU" sz="2600" dirty="0" smtClean="0"/>
              <a:t>(3) </a:t>
            </a:r>
            <a:r>
              <a:rPr lang="ru-RU" sz="2600" dirty="0"/>
              <a:t>с какими синдромами он может быть </a:t>
            </a:r>
            <a:r>
              <a:rPr lang="ru-RU" sz="2600" dirty="0" smtClean="0"/>
              <a:t>совместим.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600" dirty="0" smtClean="0"/>
              <a:t>«Портреты» болезни, </a:t>
            </a:r>
            <a:r>
              <a:rPr lang="ru-RU" sz="2600" dirty="0"/>
              <a:t>включающие различные сочетания </a:t>
            </a:r>
            <a:r>
              <a:rPr lang="ru-RU" sz="2600" dirty="0" smtClean="0"/>
              <a:t>признаков.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600" dirty="0"/>
              <a:t>Возможность </a:t>
            </a:r>
            <a:r>
              <a:rPr lang="ru-RU" sz="2600" dirty="0" smtClean="0"/>
              <a:t>для врача-пользователя «интуитивно» изменять «веса» симптомов </a:t>
            </a:r>
            <a:r>
              <a:rPr lang="ru-RU" sz="2600" dirty="0"/>
              <a:t>в процессе диагностического </a:t>
            </a:r>
            <a:r>
              <a:rPr lang="ru-RU" sz="2600" dirty="0" smtClean="0"/>
              <a:t>поиска.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600" dirty="0" smtClean="0"/>
              <a:t>Управление неопределенностью – </a:t>
            </a:r>
            <a:r>
              <a:rPr lang="ru-RU" sz="2600" dirty="0"/>
              <a:t>оценка </a:t>
            </a:r>
            <a:r>
              <a:rPr lang="ru-RU" sz="2600" dirty="0" smtClean="0"/>
              <a:t>уверенности в </a:t>
            </a:r>
            <a:r>
              <a:rPr lang="ru-RU" sz="2600" dirty="0"/>
              <a:t>диагнозе среди конкурирующих </a:t>
            </a:r>
            <a:r>
              <a:rPr lang="ru-RU" sz="2600" dirty="0" smtClean="0"/>
              <a:t>гипотез на каждой </a:t>
            </a:r>
            <a:r>
              <a:rPr lang="ru-RU" sz="2600" dirty="0"/>
              <a:t>стадии </a:t>
            </a:r>
            <a:r>
              <a:rPr lang="ru-RU" sz="2600" dirty="0" smtClean="0"/>
              <a:t>вывода.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600" dirty="0" smtClean="0"/>
              <a:t>Аналоги/прецеденты в принятии решений.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600" dirty="0" smtClean="0"/>
              <a:t>Многокритериальное ранжирование </a:t>
            </a:r>
            <a:r>
              <a:rPr lang="ru-RU" sz="2600" dirty="0"/>
              <a:t>альтернативных </a:t>
            </a:r>
            <a:r>
              <a:rPr lang="ru-RU" sz="2600" dirty="0" smtClean="0"/>
              <a:t>версий.</a:t>
            </a:r>
            <a:endParaRPr lang="ru-RU" sz="2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4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50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Горячие точки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(две </a:t>
            </a:r>
            <a:r>
              <a:rPr lang="ru-RU" sz="4000" dirty="0"/>
              <a:t>стороны медали </a:t>
            </a:r>
            <a:r>
              <a:rPr lang="ru-RU" sz="4000" dirty="0" smtClean="0"/>
              <a:t>– медицина </a:t>
            </a:r>
            <a:r>
              <a:rPr lang="ru-RU" sz="4000" dirty="0"/>
              <a:t>и ИИ)</a:t>
            </a:r>
            <a:br>
              <a:rPr lang="ru-RU" sz="40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0165" y="1690688"/>
            <a:ext cx="11762508" cy="484219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000" dirty="0" smtClean="0"/>
              <a:t>Извлечение и </a:t>
            </a:r>
            <a:r>
              <a:rPr lang="ru-RU" sz="3000" dirty="0"/>
              <a:t>представление </a:t>
            </a:r>
            <a:r>
              <a:rPr lang="ru-RU" sz="3000" dirty="0" smtClean="0"/>
              <a:t>знаний</a:t>
            </a:r>
            <a:endParaRPr lang="ru-RU" sz="3000" dirty="0"/>
          </a:p>
          <a:p>
            <a:pPr>
              <a:lnSpc>
                <a:spcPct val="80000"/>
              </a:lnSpc>
            </a:pPr>
            <a:r>
              <a:rPr lang="ru-RU" sz="3000" dirty="0" smtClean="0"/>
              <a:t>Когнитивные образы </a:t>
            </a:r>
            <a:r>
              <a:rPr lang="ru-RU" sz="3000" dirty="0"/>
              <a:t>и компьютерное </a:t>
            </a:r>
            <a:r>
              <a:rPr lang="ru-RU" sz="3000" dirty="0" smtClean="0"/>
              <a:t>зрение </a:t>
            </a:r>
            <a:endParaRPr lang="ru-RU" sz="3000" dirty="0"/>
          </a:p>
          <a:p>
            <a:pPr>
              <a:lnSpc>
                <a:spcPct val="80000"/>
              </a:lnSpc>
            </a:pPr>
            <a:r>
              <a:rPr lang="ru-RU" sz="3000" dirty="0" smtClean="0"/>
              <a:t>Интерпретация и </a:t>
            </a:r>
            <a:r>
              <a:rPr lang="ru-RU" sz="3000" dirty="0"/>
              <a:t>объяснение в технологии машинного </a:t>
            </a:r>
            <a:r>
              <a:rPr lang="ru-RU" sz="3000" dirty="0" smtClean="0"/>
              <a:t>обучения</a:t>
            </a:r>
          </a:p>
          <a:p>
            <a:pPr>
              <a:lnSpc>
                <a:spcPct val="80000"/>
              </a:lnSpc>
            </a:pPr>
            <a:r>
              <a:rPr lang="ru-RU" sz="3000" dirty="0" smtClean="0"/>
              <a:t>Диагностика </a:t>
            </a:r>
            <a:r>
              <a:rPr lang="ru-RU" sz="3000" dirty="0" err="1"/>
              <a:t>коморбидной</a:t>
            </a:r>
            <a:r>
              <a:rPr lang="ru-RU" sz="3000" dirty="0"/>
              <a:t> </a:t>
            </a:r>
            <a:r>
              <a:rPr lang="ru-RU" sz="3000" dirty="0" smtClean="0"/>
              <a:t>патологии </a:t>
            </a:r>
            <a:endParaRPr lang="ru-RU" sz="3000" dirty="0"/>
          </a:p>
          <a:p>
            <a:pPr>
              <a:lnSpc>
                <a:spcPct val="80000"/>
              </a:lnSpc>
            </a:pPr>
            <a:r>
              <a:rPr lang="ru-RU" sz="3000" dirty="0" smtClean="0"/>
              <a:t>Поэтапное </a:t>
            </a:r>
            <a:r>
              <a:rPr lang="ru-RU" sz="3000" dirty="0" err="1" smtClean="0"/>
              <a:t>ассистирование</a:t>
            </a:r>
            <a:r>
              <a:rPr lang="ru-RU" sz="3000" dirty="0" smtClean="0"/>
              <a:t> в принятии решений</a:t>
            </a:r>
            <a:endParaRPr lang="ru-RU" sz="3000" dirty="0"/>
          </a:p>
          <a:p>
            <a:pPr>
              <a:lnSpc>
                <a:spcPct val="80000"/>
              </a:lnSpc>
            </a:pPr>
            <a:r>
              <a:rPr lang="ru-RU" sz="3000" dirty="0" smtClean="0"/>
              <a:t>Интеллектуализация киберфизических систем </a:t>
            </a:r>
            <a:endParaRPr lang="ru-RU" sz="3000" dirty="0"/>
          </a:p>
          <a:p>
            <a:pPr>
              <a:lnSpc>
                <a:spcPct val="80000"/>
              </a:lnSpc>
            </a:pPr>
            <a:r>
              <a:rPr lang="ru-RU" sz="3000" dirty="0" smtClean="0"/>
              <a:t>Персонализация пользователя СППР</a:t>
            </a:r>
          </a:p>
          <a:p>
            <a:pPr>
              <a:lnSpc>
                <a:spcPct val="80000"/>
              </a:lnSpc>
            </a:pPr>
            <a:r>
              <a:rPr lang="ru-RU" sz="3000" dirty="0" err="1" smtClean="0"/>
              <a:t>Валидация</a:t>
            </a:r>
            <a:r>
              <a:rPr lang="ru-RU" sz="3000" dirty="0" smtClean="0"/>
              <a:t> СППР</a:t>
            </a:r>
            <a:endParaRPr lang="ru-RU" sz="3000" dirty="0"/>
          </a:p>
          <a:p>
            <a:pPr>
              <a:lnSpc>
                <a:spcPct val="80000"/>
              </a:lnSpc>
            </a:pPr>
            <a:r>
              <a:rPr lang="ru-RU" sz="3000" dirty="0" smtClean="0"/>
              <a:t>Погружение интеллектуальных СППР </a:t>
            </a:r>
            <a:r>
              <a:rPr lang="ru-RU" sz="3000" dirty="0"/>
              <a:t>в информационные </a:t>
            </a:r>
            <a:r>
              <a:rPr lang="ru-RU" sz="3000" dirty="0" smtClean="0"/>
              <a:t>системы</a:t>
            </a:r>
            <a:endParaRPr lang="ru-RU" sz="3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5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59853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820" y="202565"/>
            <a:ext cx="10861040" cy="752475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1-я </a:t>
            </a:r>
            <a:r>
              <a:rPr lang="ru-RU" sz="3600" b="1" dirty="0"/>
              <a:t>горячая точка – извлечение и представление знаний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6380" y="955040"/>
            <a:ext cx="11521440" cy="5638800"/>
          </a:xfrm>
        </p:spPr>
        <p:txBody>
          <a:bodyPr>
            <a:noAutofit/>
          </a:bodyPr>
          <a:lstStyle/>
          <a:p>
            <a:pPr>
              <a:lnSpc>
                <a:spcPct val="75000"/>
              </a:lnSpc>
            </a:pPr>
            <a:r>
              <a:rPr lang="ru-RU" sz="2400" dirty="0" smtClean="0"/>
              <a:t>Полноценность и достоверность знаний: субъективность, </a:t>
            </a:r>
            <a:r>
              <a:rPr lang="ru-RU" sz="2400" dirty="0"/>
              <a:t>рефлексивность</a:t>
            </a:r>
            <a:r>
              <a:rPr lang="ru-RU" sz="2400" dirty="0" smtClean="0"/>
              <a:t>, лево- и право-полушарность экспертов, научные школы. </a:t>
            </a:r>
            <a:r>
              <a:rPr lang="ru-RU" sz="2400" dirty="0"/>
              <a:t>Модели ИИ могут скрывать неотъемлемые риски, такие как кодификация предубеждений. </a:t>
            </a:r>
          </a:p>
          <a:p>
            <a:pPr>
              <a:lnSpc>
                <a:spcPct val="75000"/>
              </a:lnSpc>
            </a:pPr>
            <a:r>
              <a:rPr lang="ru-RU" sz="2400" dirty="0" smtClean="0"/>
              <a:t>Группа экспертов: </a:t>
            </a:r>
            <a:r>
              <a:rPr lang="ru-RU" sz="2400" dirty="0"/>
              <a:t>принцип </a:t>
            </a:r>
            <a:r>
              <a:rPr lang="ru-RU" sz="2400" dirty="0" smtClean="0"/>
              <a:t>дополнительности в </a:t>
            </a:r>
            <a:r>
              <a:rPr lang="ru-RU" sz="2400" dirty="0"/>
              <a:t>процессе управляемой дискуссии или </a:t>
            </a:r>
            <a:r>
              <a:rPr lang="ru-RU" sz="2400" dirty="0" smtClean="0"/>
              <a:t>последовательного </a:t>
            </a:r>
            <a:r>
              <a:rPr lang="ru-RU" sz="2400" dirty="0"/>
              <a:t>обновления весов в процессе группового принятия </a:t>
            </a:r>
            <a:r>
              <a:rPr lang="ru-RU" sz="2400" dirty="0" smtClean="0"/>
              <a:t>решения. Преодоление эффекта фокусировки, вскрытие ассоциативных представлений и полуинтуитивных гипотез.</a:t>
            </a:r>
          </a:p>
          <a:p>
            <a:pPr>
              <a:lnSpc>
                <a:spcPct val="75000"/>
              </a:lnSpc>
            </a:pPr>
            <a:r>
              <a:rPr lang="ru-RU" sz="2400" dirty="0" smtClean="0"/>
              <a:t>Многогранная оценка признаков: Факторы </a:t>
            </a:r>
            <a:r>
              <a:rPr lang="ru-RU" sz="2400" dirty="0"/>
              <a:t>уверенности в отношении сроков </a:t>
            </a:r>
            <a:r>
              <a:rPr lang="ru-RU" sz="2400" dirty="0" smtClean="0"/>
              <a:t>манифестации, выраженности, релевантности симптомов</a:t>
            </a:r>
            <a:r>
              <a:rPr lang="ru-RU" sz="2400" dirty="0"/>
              <a:t>. </a:t>
            </a:r>
          </a:p>
          <a:p>
            <a:pPr>
              <a:lnSpc>
                <a:spcPct val="75000"/>
              </a:lnSpc>
            </a:pPr>
            <a:r>
              <a:rPr lang="ru-RU" sz="2400" dirty="0"/>
              <a:t>Извлечение знаний из </a:t>
            </a:r>
            <a:r>
              <a:rPr lang="ru-RU" sz="2400" dirty="0" smtClean="0"/>
              <a:t>текстов </a:t>
            </a:r>
            <a:r>
              <a:rPr lang="ru-RU" sz="2400" dirty="0"/>
              <a:t>– 1-й этап, экспертные оценки – 2-й этап. </a:t>
            </a:r>
          </a:p>
          <a:p>
            <a:pPr>
              <a:lnSpc>
                <a:spcPct val="75000"/>
              </a:lnSpc>
            </a:pPr>
            <a:r>
              <a:rPr lang="ru-RU" sz="2400" dirty="0"/>
              <a:t>ИАД (</a:t>
            </a:r>
            <a:r>
              <a:rPr lang="en-US" sz="2400" dirty="0"/>
              <a:t>Knowledge Discovery</a:t>
            </a:r>
            <a:r>
              <a:rPr lang="ru-RU" sz="2400" dirty="0" smtClean="0"/>
              <a:t>): Условие выявления новых знаний – внимательное отношение </a:t>
            </a:r>
            <a:r>
              <a:rPr lang="ru-RU" sz="2400" dirty="0"/>
              <a:t>к DataSet. Ограничения Data </a:t>
            </a:r>
            <a:r>
              <a:rPr lang="ru-RU" sz="2400" dirty="0" smtClean="0"/>
              <a:t>Mining: несопоставимость </a:t>
            </a:r>
            <a:r>
              <a:rPr lang="ru-RU" sz="2400" dirty="0"/>
              <a:t>данных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за </a:t>
            </a:r>
            <a:r>
              <a:rPr lang="ru-RU" sz="2400" dirty="0"/>
              <a:t>большой временной отрезок </a:t>
            </a:r>
            <a:r>
              <a:rPr lang="ru-RU" sz="2400" dirty="0" smtClean="0"/>
              <a:t>(новые формы </a:t>
            </a:r>
            <a:r>
              <a:rPr lang="ru-RU" sz="2400" dirty="0"/>
              <a:t>болезней, </a:t>
            </a:r>
            <a:r>
              <a:rPr lang="ru-RU" sz="2400" dirty="0" smtClean="0"/>
              <a:t>референсные значения </a:t>
            </a:r>
            <a:r>
              <a:rPr lang="ru-RU" sz="2400" dirty="0"/>
              <a:t>лабораторных показателей, новые </a:t>
            </a:r>
            <a:r>
              <a:rPr lang="ru-RU" sz="2400" dirty="0" smtClean="0"/>
              <a:t>методы, аппаратура</a:t>
            </a:r>
            <a:r>
              <a:rPr lang="ru-RU" sz="2400" dirty="0"/>
              <a:t>, </a:t>
            </a:r>
            <a:r>
              <a:rPr lang="ru-RU" sz="2400" dirty="0" smtClean="0"/>
              <a:t>подходы </a:t>
            </a:r>
            <a:r>
              <a:rPr lang="ru-RU" sz="2400" dirty="0"/>
              <a:t>в лечении</a:t>
            </a:r>
            <a:r>
              <a:rPr lang="ru-RU" sz="2400" dirty="0" smtClean="0"/>
              <a:t>), </a:t>
            </a:r>
            <a:r>
              <a:rPr lang="ru-RU" sz="2400" dirty="0"/>
              <a:t>полнота и качество </a:t>
            </a:r>
            <a:r>
              <a:rPr lang="ru-RU" sz="2400" dirty="0" smtClean="0"/>
              <a:t>записей. </a:t>
            </a:r>
            <a:endParaRPr lang="ru-RU" sz="2400" dirty="0"/>
          </a:p>
          <a:p>
            <a:pPr>
              <a:lnSpc>
                <a:spcPct val="75000"/>
              </a:lnSpc>
            </a:pPr>
            <a:r>
              <a:rPr lang="ru-RU" sz="2400" dirty="0"/>
              <a:t>Технология </a:t>
            </a:r>
            <a:r>
              <a:rPr lang="ru-RU" sz="2400" dirty="0" smtClean="0"/>
              <a:t>Machin</a:t>
            </a:r>
            <a:r>
              <a:rPr lang="en-US" sz="2400" dirty="0" smtClean="0"/>
              <a:t>e</a:t>
            </a:r>
            <a:r>
              <a:rPr lang="ru-RU" sz="2400" dirty="0" smtClean="0"/>
              <a:t> </a:t>
            </a:r>
            <a:r>
              <a:rPr lang="ru-RU" sz="2400" dirty="0"/>
              <a:t>Learning: предпроцессинг данных и экспертная интерпретация потенциально новых знаний.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6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097280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563" y="425737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b="1" dirty="0"/>
              <a:t>2</a:t>
            </a:r>
            <a:r>
              <a:rPr lang="ru-RU" sz="4000" b="1" dirty="0" smtClean="0"/>
              <a:t>-я </a:t>
            </a:r>
            <a:r>
              <a:rPr lang="ru-RU" sz="4000" b="1" dirty="0"/>
              <a:t>горячая точка – когнитивные </a:t>
            </a:r>
            <a:r>
              <a:rPr lang="ru-RU" sz="4000" b="1" dirty="0" smtClean="0"/>
              <a:t>образы и компьютерное зрение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2563" y="1751301"/>
            <a:ext cx="11464637" cy="4605049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Образ как </a:t>
            </a:r>
            <a:r>
              <a:rPr lang="ru-RU" dirty="0" smtClean="0"/>
              <a:t>инсайт у врача: </a:t>
            </a:r>
            <a:r>
              <a:rPr lang="ru-RU" dirty="0"/>
              <a:t>(а) псевдовизуальный </a:t>
            </a:r>
            <a:r>
              <a:rPr lang="ru-RU" dirty="0" smtClean="0"/>
              <a:t>мысленный – подвергшийся </a:t>
            </a:r>
            <a:r>
              <a:rPr lang="ru-RU" dirty="0"/>
              <a:t>деформации первичный зрительный </a:t>
            </a:r>
            <a:r>
              <a:rPr lang="ru-RU" dirty="0" smtClean="0"/>
              <a:t>образ; 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dirty="0"/>
              <a:t>б) псевдовизуальный образ-метафора, отвечающий смыслу имени – концепту (например, лицо </a:t>
            </a:r>
            <a:r>
              <a:rPr lang="ru-RU" dirty="0" smtClean="0"/>
              <a:t>горгульи, </a:t>
            </a:r>
            <a:r>
              <a:rPr lang="ru-RU" dirty="0"/>
              <a:t>клювовидный нос). </a:t>
            </a:r>
          </a:p>
          <a:p>
            <a:pPr>
              <a:lnSpc>
                <a:spcPct val="80000"/>
              </a:lnSpc>
            </a:pPr>
            <a:r>
              <a:rPr lang="ru-RU" dirty="0"/>
              <a:t>Инженерия образных рядов: архетип и меры доверия к элементам нечеткого образного кортежа. </a:t>
            </a:r>
          </a:p>
          <a:p>
            <a:pPr>
              <a:lnSpc>
                <a:spcPct val="80000"/>
              </a:lnSpc>
            </a:pPr>
            <a:r>
              <a:rPr lang="ru-RU" dirty="0"/>
              <a:t>У врача первичный образ на основе интуитивных представлений, вне прямой связи с последовательным «сканированием» </a:t>
            </a:r>
            <a:r>
              <a:rPr lang="ru-RU" dirty="0" smtClean="0"/>
              <a:t>признаков. </a:t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/>
              <a:t>СИИ включение образных рядов во фреймы или онтологические сети с представлением врачу в процессе формирования гипотез.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Опознание </a:t>
            </a:r>
            <a:r>
              <a:rPr lang="ru-RU" dirty="0"/>
              <a:t>медицинских изображений – компьютерное зрение, но не операция над образами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7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335437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6920" y="365125"/>
            <a:ext cx="10515600" cy="610235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3-я </a:t>
            </a:r>
            <a:r>
              <a:rPr lang="ru-RU" sz="3600" b="1" dirty="0"/>
              <a:t>горячая точка – интерпретация и </a:t>
            </a:r>
            <a:r>
              <a:rPr lang="ru-RU" sz="3600" b="1" dirty="0" smtClean="0"/>
              <a:t>объяснение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212" y="1110501"/>
            <a:ext cx="11581015" cy="52458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200" dirty="0"/>
              <a:t>Объяснение выдвижения и подтверждения гипотез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(Как?  </a:t>
            </a:r>
            <a:r>
              <a:rPr lang="ru-RU" sz="3200" dirty="0"/>
              <a:t>и </a:t>
            </a:r>
            <a:r>
              <a:rPr lang="ru-RU" sz="3200" dirty="0" smtClean="0"/>
              <a:t>Почему?). </a:t>
            </a:r>
            <a:endParaRPr lang="ru-RU" sz="3200" dirty="0"/>
          </a:p>
          <a:p>
            <a:pPr>
              <a:lnSpc>
                <a:spcPct val="80000"/>
              </a:lnSpc>
            </a:pPr>
            <a:r>
              <a:rPr lang="ru-RU" sz="3200" dirty="0" smtClean="0"/>
              <a:t>Explainable </a:t>
            </a:r>
            <a:r>
              <a:rPr lang="en-US" sz="3200" dirty="0" smtClean="0"/>
              <a:t>Artificial Intelligence</a:t>
            </a:r>
            <a:r>
              <a:rPr lang="ru-RU" sz="3200" dirty="0" smtClean="0"/>
              <a:t>: </a:t>
            </a:r>
            <a:r>
              <a:rPr lang="ru-RU" sz="3200" dirty="0"/>
              <a:t>Explainable </a:t>
            </a:r>
            <a:r>
              <a:rPr lang="en-US" sz="3200" dirty="0"/>
              <a:t>or Interpretable 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в</a:t>
            </a:r>
            <a:r>
              <a:rPr lang="en-US" sz="3200" dirty="0" smtClean="0"/>
              <a:t> </a:t>
            </a:r>
            <a:r>
              <a:rPr lang="ru-RU" sz="3200" dirty="0"/>
              <a:t>Machine </a:t>
            </a:r>
            <a:r>
              <a:rPr lang="ru-RU" sz="3200" dirty="0" err="1" smtClean="0"/>
              <a:t>learning</a:t>
            </a:r>
            <a:r>
              <a:rPr lang="ru-RU" sz="3200" dirty="0" smtClean="0"/>
              <a:t>, в </a:t>
            </a:r>
            <a:r>
              <a:rPr lang="en-US" sz="3200" dirty="0" smtClean="0"/>
              <a:t>Deep learning</a:t>
            </a:r>
            <a:r>
              <a:rPr lang="ru-RU" sz="3200" dirty="0" smtClean="0"/>
              <a:t>. </a:t>
            </a:r>
          </a:p>
          <a:p>
            <a:pPr algn="just">
              <a:lnSpc>
                <a:spcPct val="80000"/>
              </a:lnSpc>
            </a:pPr>
            <a:r>
              <a:rPr lang="ru-RU" sz="3200" dirty="0"/>
              <a:t>Проблема прозрачности ИНС: интерпретация изменений </a:t>
            </a:r>
            <a:r>
              <a:rPr lang="ru-RU" sz="3200" dirty="0" smtClean="0"/>
              <a:t>весов </a:t>
            </a:r>
            <a:r>
              <a:rPr lang="ru-RU" sz="3200" dirty="0"/>
              <a:t>на различных слоях </a:t>
            </a:r>
            <a:r>
              <a:rPr lang="ru-RU" sz="3200" dirty="0" err="1"/>
              <a:t>нейросети</a:t>
            </a:r>
            <a:r>
              <a:rPr lang="ru-RU" sz="3200" dirty="0"/>
              <a:t> – возможность наблюдать </a:t>
            </a:r>
            <a:r>
              <a:rPr lang="ru-RU" sz="3200" dirty="0" smtClean="0"/>
              <a:t>и </a:t>
            </a:r>
            <a:r>
              <a:rPr lang="ru-RU" sz="3200" dirty="0"/>
              <a:t>вносить аргументированные поправки. </a:t>
            </a:r>
            <a:r>
              <a:rPr lang="ru-RU" sz="3200" i="1" dirty="0"/>
              <a:t>Но</a:t>
            </a:r>
            <a:r>
              <a:rPr lang="ru-RU" sz="3200" dirty="0"/>
              <a:t>: Демонстрация влияния входных данных на решение, </a:t>
            </a:r>
            <a:r>
              <a:rPr lang="ru-RU" sz="3200" dirty="0" smtClean="0"/>
              <a:t>количественная оценка </a:t>
            </a:r>
            <a:r>
              <a:rPr lang="ru-RU" sz="3200" dirty="0"/>
              <a:t>неопределенности не переводят полученные решения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в </a:t>
            </a:r>
            <a:r>
              <a:rPr lang="ru-RU" sz="3200" dirty="0"/>
              <a:t>понятные человеку формы. Управляющие переменные предоставляются в достаточно четкой форме, но врачи плохо воспринимают такую интерпретацию результатов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8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066820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164" y="424238"/>
            <a:ext cx="10515600" cy="386715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3-я </a:t>
            </a:r>
            <a:r>
              <a:rPr lang="ru-RU" sz="3600" b="1" dirty="0"/>
              <a:t>горячая точка – интерпретация и </a:t>
            </a:r>
            <a:r>
              <a:rPr lang="ru-RU" sz="3600" b="1" dirty="0" smtClean="0"/>
              <a:t>объяснение </a:t>
            </a:r>
            <a:r>
              <a:rPr lang="ru-RU" sz="2700" b="1" dirty="0" smtClean="0"/>
              <a:t>(</a:t>
            </a:r>
            <a:r>
              <a:rPr lang="ru-RU" sz="2700" b="1" dirty="0" err="1" smtClean="0"/>
              <a:t>прод</a:t>
            </a:r>
            <a:r>
              <a:rPr lang="ru-RU" sz="2700" b="1" dirty="0" smtClean="0"/>
              <a:t>.)</a:t>
            </a: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000" y="1117601"/>
            <a:ext cx="11684000" cy="5238750"/>
          </a:xfrm>
        </p:spPr>
        <p:txBody>
          <a:bodyPr>
            <a:noAutofit/>
          </a:bodyPr>
          <a:lstStyle/>
          <a:p>
            <a:pPr algn="just">
              <a:lnSpc>
                <a:spcPct val="75000"/>
              </a:lnSpc>
              <a:spcAft>
                <a:spcPts val="1200"/>
              </a:spcAft>
            </a:pPr>
            <a:r>
              <a:rPr lang="ru-RU" sz="3200" dirty="0" smtClean="0"/>
              <a:t>Подходы </a:t>
            </a:r>
            <a:r>
              <a:rPr lang="ru-RU" sz="3200" dirty="0"/>
              <a:t>с использованием «черного ящика» вызывают озабоченность по поводу потенциальных “</a:t>
            </a:r>
            <a:r>
              <a:rPr lang="ru-RU" sz="3200" dirty="0" err="1"/>
              <a:t>De</a:t>
            </a:r>
            <a:r>
              <a:rPr lang="ru-RU" sz="3200" dirty="0"/>
              <a:t> </a:t>
            </a:r>
            <a:r>
              <a:rPr lang="ru-RU" sz="3200" dirty="0" err="1"/>
              <a:t>skilling</a:t>
            </a:r>
            <a:r>
              <a:rPr lang="ru-RU" sz="3200" dirty="0"/>
              <a:t> </a:t>
            </a:r>
            <a:r>
              <a:rPr lang="ru-RU" sz="3200" dirty="0" err="1"/>
              <a:t>effects</a:t>
            </a:r>
            <a:r>
              <a:rPr lang="ru-RU" sz="3200" dirty="0"/>
              <a:t>” (снижение требований к квалификации персонала при внедрении автоматизированных систем управления технологическими процессами</a:t>
            </a:r>
            <a:r>
              <a:rPr lang="ru-RU" sz="3200" dirty="0" smtClean="0"/>
              <a:t>)</a:t>
            </a:r>
            <a:r>
              <a:rPr lang="ru-RU" dirty="0" smtClean="0"/>
              <a:t>. </a:t>
            </a:r>
            <a:endParaRPr lang="ru-RU" sz="3200" i="1" dirty="0" smtClean="0"/>
          </a:p>
          <a:p>
            <a:pPr marL="0" indent="0" algn="just">
              <a:lnSpc>
                <a:spcPct val="75000"/>
              </a:lnSpc>
              <a:buNone/>
            </a:pPr>
            <a:r>
              <a:rPr lang="ru-RU" sz="3200" i="1" dirty="0" smtClean="0"/>
              <a:t>Национальный </a:t>
            </a:r>
            <a:r>
              <a:rPr lang="ru-RU" sz="3200" i="1" dirty="0"/>
              <a:t>институт стандартов и технологий США предложил 4 принципа объяснимого ИИ: </a:t>
            </a:r>
            <a:br>
              <a:rPr lang="ru-RU" sz="3200" i="1" dirty="0"/>
            </a:br>
            <a:r>
              <a:rPr lang="ru-RU" sz="3200" i="1" dirty="0"/>
              <a:t>(1) сопроводительные доказательства или причины для объяснения выходных данных, (2) понятные пользователям объяснения, (3) точность объяснения (правильное отражение процесса генерации вывода), (4) ограничения, определяемые условиями применения и уровнем уверенности в получаемых результатах.</a:t>
            </a:r>
          </a:p>
          <a:p>
            <a:pPr marL="0" indent="0">
              <a:lnSpc>
                <a:spcPct val="75000"/>
              </a:lnSpc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9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463975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9755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Из выступления Министра здравоохранения </a:t>
            </a:r>
            <a:r>
              <a:rPr lang="ru-RU" sz="3600" b="1" dirty="0" smtClean="0"/>
              <a:t>М.А. Мурашко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0200" y="1033145"/>
            <a:ext cx="11516360" cy="3985895"/>
          </a:xfrm>
        </p:spPr>
        <p:txBody>
          <a:bodyPr>
            <a:noAutofit/>
          </a:bodyPr>
          <a:lstStyle/>
          <a:p>
            <a:pPr marL="0" indent="0">
              <a:lnSpc>
                <a:spcPct val="75000"/>
              </a:lnSpc>
              <a:buNone/>
            </a:pPr>
            <a:r>
              <a:rPr lang="ru-RU" sz="2400" u="sng" dirty="0"/>
              <a:t>Качество обучения данных</a:t>
            </a:r>
            <a:endParaRPr lang="ru-RU" sz="2400" dirty="0"/>
          </a:p>
          <a:p>
            <a:pPr>
              <a:lnSpc>
                <a:spcPct val="75000"/>
              </a:lnSpc>
            </a:pPr>
            <a:r>
              <a:rPr lang="ru-RU" sz="2400" dirty="0"/>
              <a:t>Любая незначительная ошибка при обучении ИИ может привести к ошибкам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dirty="0"/>
              <a:t>лечении у целых групп пациентов.</a:t>
            </a:r>
          </a:p>
          <a:p>
            <a:pPr marL="0" indent="0">
              <a:lnSpc>
                <a:spcPct val="75000"/>
              </a:lnSpc>
              <a:buNone/>
            </a:pPr>
            <a:r>
              <a:rPr lang="ru-RU" sz="2400" u="sng" dirty="0"/>
              <a:t>Сложность «черного ящика»</a:t>
            </a:r>
            <a:endParaRPr lang="ru-RU" sz="2400" dirty="0"/>
          </a:p>
          <a:p>
            <a:pPr>
              <a:lnSpc>
                <a:spcPct val="75000"/>
              </a:lnSpc>
            </a:pPr>
            <a:r>
              <a:rPr lang="ru-RU" sz="2400" dirty="0"/>
              <a:t>Результаты не включают объяснение причин, по которым система приняла решение.</a:t>
            </a:r>
          </a:p>
          <a:p>
            <a:pPr>
              <a:lnSpc>
                <a:spcPct val="75000"/>
              </a:lnSpc>
            </a:pPr>
            <a:r>
              <a:rPr lang="ru-RU" sz="2400" u="sng" dirty="0"/>
              <a:t>Непредсказуемая точность результата</a:t>
            </a:r>
            <a:endParaRPr lang="ru-RU" sz="2400" dirty="0"/>
          </a:p>
          <a:p>
            <a:pPr>
              <a:lnSpc>
                <a:spcPct val="75000"/>
              </a:lnSpc>
            </a:pPr>
            <a:r>
              <a:rPr lang="ru-RU" sz="2400" dirty="0"/>
              <a:t>Незначительное изменение положения пациента может значительно исказить результаты распознавания.</a:t>
            </a:r>
          </a:p>
          <a:p>
            <a:pPr marL="0" indent="0">
              <a:lnSpc>
                <a:spcPct val="75000"/>
              </a:lnSpc>
              <a:buNone/>
            </a:pPr>
            <a:r>
              <a:rPr lang="ru-RU" sz="2400" u="sng" dirty="0"/>
              <a:t>Методологические недостатки / систематические ошибки при обучении ИИ систем распознаванию рентгенограмм грудной клетки при </a:t>
            </a:r>
            <a:r>
              <a:rPr lang="en-US" sz="2400" u="sng" dirty="0" err="1"/>
              <a:t>Covid</a:t>
            </a:r>
            <a:r>
              <a:rPr lang="ru-RU" sz="2400" u="sng" dirty="0"/>
              <a:t>19</a:t>
            </a:r>
            <a:endParaRPr lang="ru-RU" sz="2400" dirty="0"/>
          </a:p>
          <a:p>
            <a:pPr>
              <a:lnSpc>
                <a:spcPct val="75000"/>
              </a:lnSpc>
            </a:pPr>
            <a:r>
              <a:rPr lang="ru-RU" sz="2400" dirty="0"/>
              <a:t>Горизонтальное положение пациента при обследовании – всегда худший </a:t>
            </a:r>
            <a:r>
              <a:rPr lang="ru-RU" sz="2400" dirty="0" smtClean="0"/>
              <a:t>прогноз.</a:t>
            </a:r>
            <a:endParaRPr lang="ru-RU" sz="2400" dirty="0"/>
          </a:p>
          <a:p>
            <a:pPr>
              <a:lnSpc>
                <a:spcPct val="75000"/>
              </a:lnSpc>
            </a:pPr>
            <a:r>
              <a:rPr lang="ru-RU" sz="2400" dirty="0" smtClean="0"/>
              <a:t>Шрифт </a:t>
            </a:r>
            <a:r>
              <a:rPr lang="ru-RU" sz="2400" dirty="0"/>
              <a:t>снимка влиял на «тяжесть».</a:t>
            </a:r>
          </a:p>
          <a:p>
            <a:pPr>
              <a:lnSpc>
                <a:spcPct val="75000"/>
              </a:lnSpc>
            </a:pPr>
            <a:r>
              <a:rPr lang="ru-RU" sz="2400" dirty="0" smtClean="0"/>
              <a:t>ИИ </a:t>
            </a:r>
            <a:r>
              <a:rPr lang="ru-RU" sz="2400" dirty="0"/>
              <a:t>распознавал расовую принадлежность пациента на рентгеновских снимках и давал оценки в привязке к расе. Влияние этих знаний на заключение невозможно оценить, соответственно исправить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10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577946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sfink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440" y="250190"/>
            <a:ext cx="9144000" cy="610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>
          <a:xfrm>
            <a:off x="3774440" y="912495"/>
            <a:ext cx="2530071" cy="914400"/>
          </a:xfrm>
        </p:spPr>
        <p:txBody>
          <a:bodyPr/>
          <a:lstStyle/>
          <a:p>
            <a:pPr algn="l">
              <a:buClr>
                <a:srgbClr val="990033"/>
              </a:buClr>
            </a:pPr>
            <a:r>
              <a:rPr lang="ru-RU" altLang="ru-RU" sz="3600" b="1" dirty="0" smtClean="0"/>
              <a:t>Объяснения </a:t>
            </a:r>
            <a:endParaRPr lang="ru-RU" altLang="ru-RU" sz="3600" b="1" dirty="0">
              <a:solidFill>
                <a:srgbClr val="CC3300"/>
              </a:solidFill>
              <a:cs typeface="Times New Roman" panose="02020603050405020304" pitchFamily="18" charset="0"/>
            </a:endParaRP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004060" y="4222114"/>
            <a:ext cx="8839200" cy="2301558"/>
          </a:xfrm>
        </p:spPr>
        <p:txBody>
          <a:bodyPr/>
          <a:lstStyle/>
          <a:p>
            <a:pPr>
              <a:buClr>
                <a:srgbClr val="002060"/>
              </a:buClr>
              <a:buSzPct val="80000"/>
              <a:buFont typeface="Wingdings" panose="05000000000000000000" pitchFamily="2" charset="2"/>
              <a:buChar char="q"/>
            </a:pPr>
            <a:r>
              <a:rPr lang="ru-RU" altLang="ru-RU" sz="3600" dirty="0" smtClean="0"/>
              <a:t> В зависимости от направленности: практика, наука, обучение</a:t>
            </a:r>
          </a:p>
          <a:p>
            <a:pPr>
              <a:buClr>
                <a:srgbClr val="002060"/>
              </a:buClr>
              <a:buSzPct val="80000"/>
              <a:buFont typeface="Wingdings" panose="05000000000000000000" pitchFamily="2" charset="2"/>
              <a:buChar char="q"/>
            </a:pPr>
            <a:r>
              <a:rPr lang="ru-RU" altLang="ru-RU" sz="3600" dirty="0" smtClean="0"/>
              <a:t> В зависимости от сложившихся  </a:t>
            </a:r>
            <a:r>
              <a:rPr lang="ru-RU" altLang="ru-RU" sz="3600" dirty="0"/>
              <a:t>медицинских научных </a:t>
            </a:r>
            <a:r>
              <a:rPr lang="ru-RU" altLang="ru-RU" sz="3600" dirty="0" smtClean="0"/>
              <a:t>школ</a:t>
            </a:r>
            <a:endParaRPr lang="ru-RU" altLang="ru-RU" sz="36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11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901138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4-я </a:t>
            </a:r>
            <a:r>
              <a:rPr lang="ru-RU" sz="4000" b="1" dirty="0"/>
              <a:t>горячая точка – диагностика </a:t>
            </a:r>
            <a:r>
              <a:rPr lang="ru-RU" sz="4000" b="1" dirty="0" err="1"/>
              <a:t>коморбидной</a:t>
            </a:r>
            <a:r>
              <a:rPr lang="ru-RU" sz="4000" b="1" dirty="0"/>
              <a:t> патологии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0197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Учет </a:t>
            </a:r>
            <a:r>
              <a:rPr lang="ru-RU" dirty="0"/>
              <a:t>фоновых </a:t>
            </a:r>
            <a:r>
              <a:rPr lang="ru-RU" dirty="0" smtClean="0"/>
              <a:t>состояний при:</a:t>
            </a:r>
          </a:p>
          <a:p>
            <a:r>
              <a:rPr lang="ru-RU" dirty="0" smtClean="0"/>
              <a:t>анализе </a:t>
            </a:r>
            <a:r>
              <a:rPr lang="ru-RU" dirty="0"/>
              <a:t>жалоб </a:t>
            </a:r>
            <a:r>
              <a:rPr lang="ru-RU" dirty="0" smtClean="0"/>
              <a:t>больного </a:t>
            </a:r>
          </a:p>
          <a:p>
            <a:r>
              <a:rPr lang="ru-RU" dirty="0" smtClean="0"/>
              <a:t>дифференциальной </a:t>
            </a:r>
            <a:r>
              <a:rPr lang="ru-RU" dirty="0"/>
              <a:t>диагностике </a:t>
            </a:r>
            <a:r>
              <a:rPr lang="ru-RU" dirty="0" smtClean="0"/>
              <a:t>заболеваний </a:t>
            </a:r>
          </a:p>
          <a:p>
            <a:r>
              <a:rPr lang="ru-RU" dirty="0" smtClean="0"/>
              <a:t>прогнозе течения </a:t>
            </a:r>
          </a:p>
          <a:p>
            <a:r>
              <a:rPr lang="ru-RU" dirty="0" smtClean="0"/>
              <a:t>вероятности </a:t>
            </a:r>
            <a:r>
              <a:rPr lang="ru-RU" dirty="0"/>
              <a:t>возникновения </a:t>
            </a:r>
            <a:r>
              <a:rPr lang="ru-RU" dirty="0" smtClean="0"/>
              <a:t>осложнений</a:t>
            </a:r>
          </a:p>
          <a:p>
            <a:r>
              <a:rPr lang="ru-RU" dirty="0" smtClean="0"/>
              <a:t>выборе </a:t>
            </a:r>
            <a:r>
              <a:rPr lang="ru-RU" dirty="0"/>
              <a:t>тактики </a:t>
            </a:r>
            <a:r>
              <a:rPr lang="ru-RU" dirty="0" smtClean="0"/>
              <a:t>лечения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5201920"/>
            <a:ext cx="10855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Важность указания на </a:t>
            </a:r>
            <a:r>
              <a:rPr lang="ru-RU" sz="2800" dirty="0"/>
              <a:t>наблюдаемые у больного </a:t>
            </a:r>
            <a:r>
              <a:rPr lang="ru-RU" sz="2800" dirty="0" smtClean="0"/>
              <a:t>«лишние» симптомы</a:t>
            </a:r>
            <a:r>
              <a:rPr lang="ru-RU" sz="2800" dirty="0"/>
              <a:t>,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которые </a:t>
            </a:r>
            <a:r>
              <a:rPr lang="ru-RU" sz="2800" dirty="0"/>
              <a:t>не объясняются предлагаемой диагностической </a:t>
            </a:r>
            <a:r>
              <a:rPr lang="ru-RU" sz="2800" dirty="0" smtClean="0"/>
              <a:t>гипотезой.</a:t>
            </a:r>
            <a:endParaRPr lang="ru-RU" sz="2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12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747724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20" y="365125"/>
            <a:ext cx="11643360" cy="874395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5-я </a:t>
            </a:r>
            <a:r>
              <a:rPr lang="ru-RU" sz="4000" b="1" dirty="0"/>
              <a:t>горячая точка – </a:t>
            </a:r>
            <a:r>
              <a:rPr lang="ru-RU" sz="4000" b="1" dirty="0" smtClean="0"/>
              <a:t>поэтапное </a:t>
            </a:r>
            <a:r>
              <a:rPr lang="ru-RU" sz="4000" b="1" dirty="0" err="1" smtClean="0"/>
              <a:t>ассистирование</a:t>
            </a:r>
            <a:r>
              <a:rPr lang="ru-RU" sz="4000" b="1" dirty="0" smtClean="0"/>
              <a:t> </a:t>
            </a:r>
            <a:br>
              <a:rPr lang="ru-RU" sz="4000" b="1" dirty="0" smtClean="0"/>
            </a:br>
            <a:r>
              <a:rPr lang="ru-RU" sz="4000" b="1" dirty="0" smtClean="0"/>
              <a:t>в принятии решени</a:t>
            </a:r>
            <a:r>
              <a:rPr lang="ru-RU" sz="3600" b="1" dirty="0" smtClean="0"/>
              <a:t>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628" y="1423988"/>
            <a:ext cx="11917680" cy="5101504"/>
          </a:xfrm>
        </p:spPr>
        <p:txBody>
          <a:bodyPr>
            <a:noAutofit/>
          </a:bodyPr>
          <a:lstStyle/>
          <a:p>
            <a:pPr marL="0" indent="0" algn="just">
              <a:lnSpc>
                <a:spcPct val="75000"/>
              </a:lnSpc>
              <a:buNone/>
            </a:pPr>
            <a:r>
              <a:rPr lang="ru-RU" sz="2600" dirty="0" smtClean="0"/>
              <a:t>Решения </a:t>
            </a:r>
            <a:r>
              <a:rPr lang="ru-RU" sz="2600" dirty="0"/>
              <a:t>для отдельных этапов ЛДП. </a:t>
            </a:r>
            <a:r>
              <a:rPr lang="ru-RU" sz="2600" dirty="0" smtClean="0"/>
              <a:t>Отсутствуют цепочки последовательного решения задач проблемной области. </a:t>
            </a:r>
            <a:endParaRPr lang="ru-RU" sz="2600" dirty="0"/>
          </a:p>
          <a:p>
            <a:pPr marL="0" indent="0">
              <a:lnSpc>
                <a:spcPct val="75000"/>
              </a:lnSpc>
              <a:buNone/>
            </a:pPr>
            <a:r>
              <a:rPr lang="ru-RU" sz="2600" dirty="0"/>
              <a:t>Основные точки клинических путей, требующие </a:t>
            </a:r>
            <a:r>
              <a:rPr lang="ru-RU" sz="2600" dirty="0" smtClean="0"/>
              <a:t>поддержки</a:t>
            </a:r>
            <a:r>
              <a:rPr lang="ru-RU" sz="2600" dirty="0"/>
              <a:t>:</a:t>
            </a:r>
          </a:p>
          <a:p>
            <a:pPr algn="just">
              <a:lnSpc>
                <a:spcPct val="75000"/>
              </a:lnSpc>
              <a:spcBef>
                <a:spcPts val="0"/>
              </a:spcBef>
            </a:pPr>
            <a:r>
              <a:rPr lang="ru-RU" sz="2600" dirty="0" smtClean="0"/>
              <a:t>сопоставление </a:t>
            </a:r>
            <a:r>
              <a:rPr lang="ru-RU" sz="2600" dirty="0"/>
              <a:t>жалоб </a:t>
            </a:r>
            <a:r>
              <a:rPr lang="ru-RU" sz="2600" dirty="0" smtClean="0"/>
              <a:t>и данных </a:t>
            </a:r>
            <a:r>
              <a:rPr lang="ru-RU" sz="2600" dirty="0"/>
              <a:t>осмотра </a:t>
            </a:r>
            <a:r>
              <a:rPr lang="ru-RU" sz="2600" dirty="0" smtClean="0"/>
              <a:t>(исследований) </a:t>
            </a:r>
            <a:r>
              <a:rPr lang="ru-RU" sz="2600" dirty="0"/>
              <a:t>с</a:t>
            </a:r>
            <a:r>
              <a:rPr lang="ru-RU" sz="2600" dirty="0" smtClean="0"/>
              <a:t> поиском противоречий;</a:t>
            </a:r>
          </a:p>
          <a:p>
            <a:pPr marL="0" algn="just">
              <a:lnSpc>
                <a:spcPct val="75000"/>
              </a:lnSpc>
              <a:spcBef>
                <a:spcPts val="0"/>
              </a:spcBef>
            </a:pPr>
            <a:r>
              <a:rPr lang="ru-RU" altLang="ru-RU" sz="2600" dirty="0" smtClean="0"/>
              <a:t>интерпретация «</a:t>
            </a:r>
            <a:r>
              <a:rPr lang="ru-RU" altLang="ru-RU" sz="2600" dirty="0"/>
              <a:t>приблизительных» сведений </a:t>
            </a:r>
            <a:r>
              <a:rPr lang="ru-RU" altLang="ru-RU" sz="2600" dirty="0" smtClean="0"/>
              <a:t>на этапе предварительной диагностики;</a:t>
            </a:r>
            <a:endParaRPr lang="ru-RU" sz="2600" dirty="0"/>
          </a:p>
          <a:p>
            <a:pPr marL="0" algn="just">
              <a:lnSpc>
                <a:spcPct val="75000"/>
              </a:lnSpc>
              <a:spcBef>
                <a:spcPts val="0"/>
              </a:spcBef>
            </a:pPr>
            <a:r>
              <a:rPr lang="ru-RU" sz="2600" dirty="0" smtClean="0"/>
              <a:t>дифференциальная </a:t>
            </a:r>
            <a:r>
              <a:rPr lang="ru-RU" sz="2600" dirty="0"/>
              <a:t>диагностика с привлечением дополнительных данных для подтверждения или исключения </a:t>
            </a:r>
            <a:r>
              <a:rPr lang="ru-RU" sz="2600" dirty="0" smtClean="0"/>
              <a:t>гипотез; </a:t>
            </a:r>
            <a:endParaRPr lang="ru-RU" sz="2600" dirty="0"/>
          </a:p>
          <a:p>
            <a:pPr marL="0" algn="just">
              <a:lnSpc>
                <a:spcPct val="75000"/>
              </a:lnSpc>
              <a:spcBef>
                <a:spcPts val="0"/>
              </a:spcBef>
            </a:pPr>
            <a:r>
              <a:rPr lang="ru-RU" sz="2600" dirty="0" smtClean="0"/>
              <a:t>критерии оптимального </a:t>
            </a:r>
            <a:r>
              <a:rPr lang="ru-RU" sz="2600" dirty="0"/>
              <a:t>плана </a:t>
            </a:r>
            <a:r>
              <a:rPr lang="ru-RU" sz="2600" dirty="0" smtClean="0"/>
              <a:t>обследования: </a:t>
            </a:r>
            <a:r>
              <a:rPr lang="ru-RU" sz="2600" dirty="0"/>
              <a:t>(а) </a:t>
            </a:r>
            <a:r>
              <a:rPr lang="ru-RU" sz="2600" dirty="0" smtClean="0"/>
              <a:t>целесообразность и эффективность, (б) риск </a:t>
            </a:r>
            <a:r>
              <a:rPr lang="ru-RU" sz="2600" dirty="0"/>
              <a:t>диагностических </a:t>
            </a:r>
            <a:r>
              <a:rPr lang="ru-RU" sz="2600" dirty="0" smtClean="0"/>
              <a:t>процедур, (в) последовательность методов обследования, (г) доступность исследования, (д) финансовые затраты;</a:t>
            </a:r>
          </a:p>
          <a:p>
            <a:pPr marL="0" algn="just">
              <a:lnSpc>
                <a:spcPct val="75000"/>
              </a:lnSpc>
              <a:spcBef>
                <a:spcPts val="0"/>
              </a:spcBef>
            </a:pPr>
            <a:r>
              <a:rPr lang="ru-RU" sz="2600" dirty="0" smtClean="0"/>
              <a:t>прогнозирование / </a:t>
            </a:r>
            <a:r>
              <a:rPr lang="ru-RU" sz="2600" dirty="0" err="1"/>
              <a:t>репрогнозирование</a:t>
            </a:r>
            <a:r>
              <a:rPr lang="ru-RU" sz="2600" dirty="0"/>
              <a:t> течения и </a:t>
            </a:r>
            <a:r>
              <a:rPr lang="ru-RU" sz="2600" dirty="0" smtClean="0"/>
              <a:t>осложнений </a:t>
            </a:r>
            <a:r>
              <a:rPr lang="ru-RU" sz="2600" dirty="0"/>
              <a:t>патологического процесса.</a:t>
            </a:r>
          </a:p>
          <a:p>
            <a:pPr marL="0" indent="0">
              <a:lnSpc>
                <a:spcPct val="75000"/>
              </a:lnSpc>
              <a:buNone/>
            </a:pPr>
            <a:r>
              <a:rPr lang="ru-RU" sz="2600" dirty="0" smtClean="0"/>
              <a:t>В </a:t>
            </a:r>
            <a:r>
              <a:rPr lang="ru-RU" sz="2600" dirty="0"/>
              <a:t>ЭС MEDAS риск </a:t>
            </a:r>
            <a:r>
              <a:rPr lang="ru-RU" sz="2600" dirty="0" smtClean="0"/>
              <a:t>исследования </a:t>
            </a:r>
            <a:r>
              <a:rPr lang="ru-RU" sz="2600" dirty="0"/>
              <a:t>рассматривался с позиций тяжести состояния больного, квалификации врача, характеристик медицинской аппаратуры</a:t>
            </a:r>
            <a:r>
              <a:rPr lang="ru-RU" sz="2600" dirty="0" smtClean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13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859037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20" y="365125"/>
            <a:ext cx="11643360" cy="778827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5-я </a:t>
            </a:r>
            <a:r>
              <a:rPr lang="ru-RU" sz="3600" b="1" dirty="0"/>
              <a:t>горячая точка – </a:t>
            </a:r>
            <a:r>
              <a:rPr lang="ru-RU" sz="3600" b="1" dirty="0" smtClean="0"/>
              <a:t>поэтапное </a:t>
            </a:r>
            <a:r>
              <a:rPr lang="ru-RU" sz="3600" b="1" dirty="0" err="1" smtClean="0"/>
              <a:t>ассистирование</a:t>
            </a:r>
            <a:r>
              <a:rPr lang="ru-RU" sz="3600" b="1" dirty="0" smtClean="0"/>
              <a:t> </a:t>
            </a:r>
            <a:r>
              <a:rPr lang="ru-RU" sz="2800" b="1" dirty="0" smtClean="0"/>
              <a:t>(</a:t>
            </a:r>
            <a:r>
              <a:rPr lang="ru-RU" sz="2800" b="1" dirty="0" err="1" smtClean="0"/>
              <a:t>прод</a:t>
            </a:r>
            <a:r>
              <a:rPr lang="ru-RU" sz="2800" b="1" dirty="0" smtClean="0"/>
              <a:t>.)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20" y="1143952"/>
            <a:ext cx="11643360" cy="5037773"/>
          </a:xfrm>
        </p:spPr>
        <p:txBody>
          <a:bodyPr>
            <a:noAutofit/>
          </a:bodyPr>
          <a:lstStyle/>
          <a:p>
            <a:pPr>
              <a:lnSpc>
                <a:spcPct val="75000"/>
              </a:lnSpc>
              <a:buFont typeface="Wingdings" panose="05000000000000000000" pitchFamily="2" charset="2"/>
              <a:buChar char="§"/>
            </a:pPr>
            <a:r>
              <a:rPr lang="ru-RU" altLang="ru-RU" dirty="0" smtClean="0"/>
              <a:t>оценка </a:t>
            </a:r>
            <a:r>
              <a:rPr lang="ru-RU" altLang="ru-RU" dirty="0" smtClean="0"/>
              <a:t>уверенности </a:t>
            </a:r>
            <a:r>
              <a:rPr lang="ru-RU" altLang="ru-RU" dirty="0"/>
              <a:t>в предлагаемом решении среди конкурирующих гипотез на каждой стадии логического </a:t>
            </a:r>
            <a:r>
              <a:rPr lang="ru-RU" altLang="ru-RU" dirty="0" smtClean="0"/>
              <a:t>вывода;</a:t>
            </a:r>
            <a:endParaRPr lang="ru-RU" dirty="0"/>
          </a:p>
          <a:p>
            <a:pPr>
              <a:lnSpc>
                <a:spcPct val="75000"/>
              </a:lnSpc>
              <a:buFont typeface="Wingdings" panose="05000000000000000000" pitchFamily="2" charset="2"/>
              <a:buChar char="§"/>
            </a:pPr>
            <a:r>
              <a:rPr lang="ru-RU" dirty="0" smtClean="0"/>
              <a:t>выбор лечебной </a:t>
            </a:r>
            <a:r>
              <a:rPr lang="ru-RU" dirty="0"/>
              <a:t>тактики с учетом безопасности пациента (метод глобальных триггеров </a:t>
            </a:r>
            <a:r>
              <a:rPr lang="ru-RU" dirty="0" smtClean="0"/>
              <a:t>– выявление </a:t>
            </a:r>
            <a:r>
              <a:rPr lang="ru-RU" dirty="0"/>
              <a:t>признаков высокого риска развития нежелательных </a:t>
            </a:r>
            <a:r>
              <a:rPr lang="ru-RU" dirty="0" smtClean="0"/>
              <a:t>событий); </a:t>
            </a:r>
            <a:endParaRPr lang="ru-RU" dirty="0"/>
          </a:p>
          <a:p>
            <a:pPr>
              <a:lnSpc>
                <a:spcPct val="75000"/>
              </a:lnSpc>
              <a:buFont typeface="Wingdings" panose="05000000000000000000" pitchFamily="2" charset="2"/>
              <a:buChar char="§"/>
            </a:pPr>
            <a:r>
              <a:rPr lang="ru-RU" dirty="0" smtClean="0"/>
              <a:t>построение плана </a:t>
            </a:r>
            <a:r>
              <a:rPr lang="ru-RU" dirty="0"/>
              <a:t>лечения на основе иерархического комбинаторного </a:t>
            </a:r>
            <a:r>
              <a:rPr lang="ru-RU" dirty="0" smtClean="0"/>
              <a:t>подхода: (</a:t>
            </a:r>
            <a:r>
              <a:rPr lang="ru-RU" dirty="0"/>
              <a:t>а) иерархическое описание общего плана </a:t>
            </a:r>
            <a:r>
              <a:rPr lang="ru-RU" dirty="0" smtClean="0"/>
              <a:t>лечения, 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dirty="0"/>
              <a:t>б) </a:t>
            </a:r>
            <a:r>
              <a:rPr lang="ru-RU" dirty="0" smtClean="0"/>
              <a:t>многокритериальный </a:t>
            </a:r>
            <a:r>
              <a:rPr lang="ru-RU" dirty="0"/>
              <a:t>отбор локальных действий, </a:t>
            </a:r>
            <a:r>
              <a:rPr lang="ru-RU" dirty="0" smtClean="0"/>
              <a:t>(в) глобальный </a:t>
            </a:r>
            <a:r>
              <a:rPr lang="ru-RU" dirty="0"/>
              <a:t>комплексный </a:t>
            </a:r>
            <a:r>
              <a:rPr lang="ru-RU" dirty="0" smtClean="0"/>
              <a:t>план</a:t>
            </a:r>
            <a:r>
              <a:rPr lang="ru-RU" dirty="0"/>
              <a:t>;</a:t>
            </a:r>
            <a:r>
              <a:rPr lang="ru-RU" dirty="0" smtClean="0"/>
              <a:t> </a:t>
            </a:r>
            <a:endParaRPr lang="ru-RU" dirty="0"/>
          </a:p>
          <a:p>
            <a:pPr>
              <a:lnSpc>
                <a:spcPct val="75000"/>
              </a:lnSpc>
              <a:buFont typeface="Wingdings" panose="05000000000000000000" pitchFamily="2" charset="2"/>
              <a:buChar char="§"/>
            </a:pPr>
            <a:r>
              <a:rPr lang="ru-RU" dirty="0" smtClean="0"/>
              <a:t>выбор уровня </a:t>
            </a:r>
            <a:r>
              <a:rPr lang="ru-RU" dirty="0"/>
              <a:t>и порядка </a:t>
            </a:r>
            <a:r>
              <a:rPr lang="ru-RU" dirty="0" smtClean="0"/>
              <a:t>(</a:t>
            </a:r>
            <a:r>
              <a:rPr lang="ru-RU" dirty="0" err="1" smtClean="0"/>
              <a:t>этапности</a:t>
            </a:r>
            <a:r>
              <a:rPr lang="ru-RU" dirty="0"/>
              <a:t>) оказания </a:t>
            </a:r>
            <a:r>
              <a:rPr lang="ru-RU" dirty="0" smtClean="0"/>
              <a:t>помощи при </a:t>
            </a:r>
            <a:r>
              <a:rPr lang="ru-RU" dirty="0"/>
              <a:t>учете риска </a:t>
            </a:r>
            <a:r>
              <a:rPr lang="ru-RU" dirty="0" smtClean="0"/>
              <a:t>транспортировки.</a:t>
            </a:r>
            <a:endParaRPr lang="ru-RU" dirty="0"/>
          </a:p>
          <a:p>
            <a:pPr marL="0" indent="0">
              <a:lnSpc>
                <a:spcPct val="75000"/>
              </a:lnSpc>
              <a:buNone/>
            </a:pPr>
            <a:r>
              <a:rPr lang="ru-RU" i="1" dirty="0"/>
              <a:t>В медико-технологическом процессе </a:t>
            </a:r>
            <a:r>
              <a:rPr lang="ru-RU" i="1" dirty="0" smtClean="0"/>
              <a:t>поддержки </a:t>
            </a:r>
            <a:r>
              <a:rPr lang="ru-RU" i="1" dirty="0" err="1" smtClean="0"/>
              <a:t>этапности</a:t>
            </a:r>
            <a:r>
              <a:rPr lang="ru-RU" i="1" dirty="0" smtClean="0"/>
              <a:t> решений </a:t>
            </a:r>
            <a:r>
              <a:rPr lang="ru-RU" i="1" dirty="0" smtClean="0"/>
              <a:t>представляют интерес </a:t>
            </a:r>
            <a:r>
              <a:rPr lang="ru-RU" dirty="0" smtClean="0"/>
              <a:t>технологии </a:t>
            </a:r>
            <a:r>
              <a:rPr lang="ru-RU" dirty="0" err="1" smtClean="0"/>
              <a:t>мультиагентного</a:t>
            </a:r>
            <a:r>
              <a:rPr lang="ru-RU" dirty="0" smtClean="0"/>
              <a:t> </a:t>
            </a:r>
            <a:r>
              <a:rPr lang="ru-RU"/>
              <a:t>управления </a:t>
            </a: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в </a:t>
            </a:r>
            <a:r>
              <a:rPr lang="ru-RU" dirty="0"/>
              <a:t>распределенных </a:t>
            </a:r>
            <a:r>
              <a:rPr lang="ru-RU" dirty="0" smtClean="0"/>
              <a:t>системах</a:t>
            </a:r>
            <a:r>
              <a:rPr lang="ru-RU" dirty="0"/>
              <a:t>.</a:t>
            </a:r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14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4177362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6-я </a:t>
            </a:r>
            <a:r>
              <a:rPr lang="ru-RU" sz="4000" b="1" dirty="0"/>
              <a:t>горячая точка – интеллектуализация киберфизических систем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3969068"/>
          </a:xfrm>
        </p:spPr>
        <p:txBody>
          <a:bodyPr>
            <a:normAutofit lnSpcReduction="10000"/>
          </a:bodyPr>
          <a:lstStyle/>
          <a:p>
            <a:r>
              <a:rPr lang="ru-RU" sz="3000" dirty="0" smtClean="0"/>
              <a:t>«Глубокая» интеллектуализация киберфизических систем – выявление </a:t>
            </a:r>
            <a:r>
              <a:rPr lang="ru-RU" sz="3000" dirty="0"/>
              <a:t>предкритических состояний и опережающие рекомендации </a:t>
            </a:r>
            <a:r>
              <a:rPr lang="ru-RU" sz="3000" dirty="0" smtClean="0"/>
              <a:t>по </a:t>
            </a:r>
            <a:r>
              <a:rPr lang="ru-RU" sz="3000" dirty="0"/>
              <a:t>предотвращению негативного развития ситуации</a:t>
            </a:r>
            <a:r>
              <a:rPr lang="ru-RU" sz="3000" dirty="0" smtClean="0"/>
              <a:t>.</a:t>
            </a:r>
          </a:p>
          <a:p>
            <a:pPr marL="0" indent="0">
              <a:buNone/>
            </a:pP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dirty="0" smtClean="0"/>
              <a:t>Оперативный </a:t>
            </a:r>
            <a:r>
              <a:rPr lang="ru-RU" sz="3000" dirty="0"/>
              <a:t>анализ </a:t>
            </a:r>
            <a:r>
              <a:rPr lang="ru-RU" sz="3000" dirty="0" smtClean="0"/>
              <a:t>мониторируемых показателей с учетом:</a:t>
            </a:r>
          </a:p>
          <a:p>
            <a:pPr>
              <a:buFontTx/>
              <a:buChar char="-"/>
            </a:pPr>
            <a:r>
              <a:rPr lang="ru-RU" sz="3000" dirty="0" smtClean="0"/>
              <a:t>заболевания</a:t>
            </a:r>
          </a:p>
          <a:p>
            <a:pPr>
              <a:buFontTx/>
              <a:buChar char="-"/>
            </a:pPr>
            <a:r>
              <a:rPr lang="ru-RU" sz="3000" dirty="0" smtClean="0"/>
              <a:t>индивидуальных особенностей пациента</a:t>
            </a:r>
          </a:p>
          <a:p>
            <a:pPr>
              <a:buFontTx/>
              <a:buChar char="-"/>
            </a:pPr>
            <a:r>
              <a:rPr lang="ru-RU" sz="3000" dirty="0" smtClean="0"/>
              <a:t>получаемого лечения</a:t>
            </a:r>
            <a:endParaRPr lang="ru-RU" sz="30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15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811611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7-я </a:t>
            </a:r>
            <a:r>
              <a:rPr lang="ru-RU" sz="4000" b="1" dirty="0"/>
              <a:t>горячая точка – персонализация </a:t>
            </a:r>
            <a:r>
              <a:rPr lang="ru-RU" sz="4000" b="1" dirty="0" smtClean="0"/>
              <a:t>пользователей СППР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754360" cy="4351338"/>
          </a:xfrm>
        </p:spPr>
        <p:txBody>
          <a:bodyPr>
            <a:normAutofit/>
          </a:bodyPr>
          <a:lstStyle/>
          <a:p>
            <a:r>
              <a:rPr lang="ru-RU" dirty="0" smtClean="0"/>
              <a:t>СППР проблемно-ориентированы, </a:t>
            </a:r>
            <a:br>
              <a:rPr lang="ru-RU" dirty="0" smtClean="0"/>
            </a:br>
            <a:r>
              <a:rPr lang="ru-RU" dirty="0" smtClean="0"/>
              <a:t>но </a:t>
            </a:r>
            <a:r>
              <a:rPr lang="ru-RU" dirty="0"/>
              <a:t>не </a:t>
            </a:r>
            <a:r>
              <a:rPr lang="ru-RU" dirty="0" smtClean="0"/>
              <a:t>учитывают </a:t>
            </a:r>
            <a:r>
              <a:rPr lang="ru-RU" dirty="0"/>
              <a:t>особенности места </a:t>
            </a:r>
            <a:r>
              <a:rPr lang="ru-RU" dirty="0" smtClean="0"/>
              <a:t>и уровня оказания </a:t>
            </a:r>
            <a:r>
              <a:rPr lang="ru-RU" dirty="0"/>
              <a:t>помощи: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СМП </a:t>
            </a:r>
          </a:p>
          <a:p>
            <a:pPr>
              <a:buFontTx/>
              <a:buChar char="-"/>
            </a:pPr>
            <a:r>
              <a:rPr lang="ru-RU" dirty="0" smtClean="0"/>
              <a:t>поликлиника </a:t>
            </a:r>
          </a:p>
          <a:p>
            <a:pPr>
              <a:buFontTx/>
              <a:buChar char="-"/>
            </a:pPr>
            <a:r>
              <a:rPr lang="ru-RU" dirty="0" smtClean="0"/>
              <a:t>КДЦ </a:t>
            </a:r>
          </a:p>
          <a:p>
            <a:pPr>
              <a:buFontTx/>
              <a:buChar char="-"/>
            </a:pPr>
            <a:r>
              <a:rPr lang="ru-RU" dirty="0" smtClean="0"/>
              <a:t>стационар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/>
              <a:t>Ограничения </a:t>
            </a:r>
            <a:r>
              <a:rPr lang="ru-RU" dirty="0" smtClean="0"/>
              <a:t>возможностей по </a:t>
            </a:r>
            <a:r>
              <a:rPr lang="ru-RU" dirty="0"/>
              <a:t>времени и </a:t>
            </a:r>
            <a:r>
              <a:rPr lang="ru-RU" dirty="0" smtClean="0"/>
              <a:t>методам </a:t>
            </a:r>
            <a:r>
              <a:rPr lang="ru-RU" dirty="0"/>
              <a:t>исследований. </a:t>
            </a:r>
          </a:p>
          <a:p>
            <a:pPr marL="0" indent="0">
              <a:buNone/>
            </a:pPr>
            <a:r>
              <a:rPr lang="ru-RU" i="1" dirty="0"/>
              <a:t>Исключение – ЭС для абдоминальной хирургии: версии для врача скорой помощи и для хирурга стационара.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16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160109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8-я </a:t>
            </a:r>
            <a:r>
              <a:rPr lang="ru-RU" sz="4000" b="1" dirty="0"/>
              <a:t>горячая точка – проблема </a:t>
            </a:r>
            <a:r>
              <a:rPr lang="ru-RU" sz="4000" b="1" dirty="0" err="1"/>
              <a:t>валидации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346" y="1573358"/>
            <a:ext cx="10910454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  <a:p>
            <a:r>
              <a:rPr lang="ru-RU" sz="3200" dirty="0"/>
              <a:t>Комплексная проверка эффективности программных продуктов </a:t>
            </a:r>
            <a:r>
              <a:rPr lang="ru-RU" sz="3200" dirty="0" smtClean="0"/>
              <a:t>посредством </a:t>
            </a:r>
            <a:r>
              <a:rPr lang="ru-RU" sz="3200" dirty="0"/>
              <a:t>тестировании в различных медицинских организациях</a:t>
            </a:r>
            <a:r>
              <a:rPr lang="ru-RU" sz="3200" dirty="0" smtClean="0"/>
              <a:t>.</a:t>
            </a:r>
          </a:p>
          <a:p>
            <a:endParaRPr lang="ru-RU" sz="3200" dirty="0"/>
          </a:p>
          <a:p>
            <a:r>
              <a:rPr lang="ru-RU" sz="3200" dirty="0"/>
              <a:t>В контексте </a:t>
            </a:r>
            <a:r>
              <a:rPr lang="ru-RU" sz="3200" dirty="0" err="1"/>
              <a:t>валидации</a:t>
            </a:r>
            <a:r>
              <a:rPr lang="ru-RU" sz="3200" dirty="0"/>
              <a:t> </a:t>
            </a:r>
            <a:r>
              <a:rPr lang="ru-RU" sz="3200" dirty="0" smtClean="0"/>
              <a:t>находится и </a:t>
            </a:r>
            <a:r>
              <a:rPr lang="ru-RU" sz="3200" dirty="0"/>
              <a:t>ценностно-ориентированный инжиниринг (</a:t>
            </a:r>
            <a:r>
              <a:rPr lang="en-US" sz="3200" dirty="0"/>
              <a:t>value</a:t>
            </a:r>
            <a:r>
              <a:rPr lang="ru-RU" sz="3200" dirty="0"/>
              <a:t>-</a:t>
            </a:r>
            <a:r>
              <a:rPr lang="en-US" sz="3200" dirty="0"/>
              <a:t>based engineering</a:t>
            </a:r>
            <a:r>
              <a:rPr lang="ru-RU" sz="3200" dirty="0" smtClean="0"/>
              <a:t>) –   упреждающее </a:t>
            </a:r>
            <a:r>
              <a:rPr lang="ru-RU" sz="3200" dirty="0"/>
              <a:t>рассмотрение потенциального </a:t>
            </a:r>
            <a:r>
              <a:rPr lang="ru-RU" sz="3200" dirty="0" smtClean="0"/>
              <a:t>риска применения СППР, </a:t>
            </a:r>
            <a:r>
              <a:rPr lang="ru-RU" sz="3200" dirty="0"/>
              <a:t>в особенности для критических приложений.</a:t>
            </a:r>
          </a:p>
          <a:p>
            <a:endParaRPr lang="ru-RU" sz="32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363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6098" y="1087581"/>
            <a:ext cx="11308080" cy="41957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/>
              <a:t>На Всероссийском конгрессе «ИТМ Петербург» руководитель Центра цифровой трансформации сферы здравоохранения ЦНИИОИЗ Минздрава России [Левин, 2021] </a:t>
            </a:r>
            <a:r>
              <a:rPr lang="ru-RU" sz="3600" dirty="0" smtClean="0"/>
              <a:t>обратил внимание на то, что</a:t>
            </a:r>
            <a:br>
              <a:rPr lang="ru-RU" sz="3600" dirty="0" smtClean="0"/>
            </a:br>
            <a:r>
              <a:rPr lang="ru-RU" sz="3600" dirty="0" smtClean="0"/>
              <a:t>«ядро </a:t>
            </a:r>
            <a:r>
              <a:rPr lang="ru-RU" sz="3600" dirty="0"/>
              <a:t>отраслевого ИИ-решения — это платформа искусственного интеллекта, глубоко интегрируемая с контуром </a:t>
            </a:r>
            <a:r>
              <a:rPr lang="ru-RU" sz="3600" dirty="0" smtClean="0"/>
              <a:t>ЕГИСЗ».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18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402059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880" y="325121"/>
            <a:ext cx="10911840" cy="140620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9-я </a:t>
            </a:r>
            <a:r>
              <a:rPr lang="ru-RU" b="1" dirty="0"/>
              <a:t>горячая точка – «погружение» интеллектуальных </a:t>
            </a:r>
            <a:r>
              <a:rPr lang="ru-RU" b="1" dirty="0" smtClean="0"/>
              <a:t>СППР </a:t>
            </a:r>
            <a:r>
              <a:rPr lang="ru-RU" b="1" dirty="0"/>
              <a:t>в информационные системы </a:t>
            </a:r>
            <a:r>
              <a:rPr lang="ru-RU" b="1" dirty="0" smtClean="0"/>
              <a:t>(в ЭМК)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945" y="1981199"/>
            <a:ext cx="11596255" cy="4375151"/>
          </a:xfrm>
        </p:spPr>
        <p:txBody>
          <a:bodyPr>
            <a:noAutofit/>
          </a:bodyPr>
          <a:lstStyle/>
          <a:p>
            <a:pPr algn="just"/>
            <a:r>
              <a:rPr lang="ru-RU" sz="3200" dirty="0" smtClean="0"/>
              <a:t>Автономные </a:t>
            </a:r>
            <a:r>
              <a:rPr lang="ru-RU" sz="3200" dirty="0"/>
              <a:t>СППР должны быть заменены встроенными (погруженными) в </a:t>
            </a:r>
            <a:r>
              <a:rPr lang="ru-RU" sz="3200" dirty="0" smtClean="0"/>
              <a:t>МИС. </a:t>
            </a:r>
          </a:p>
          <a:p>
            <a:pPr algn="just"/>
            <a:r>
              <a:rPr lang="ru-RU" sz="3200" dirty="0" smtClean="0"/>
              <a:t>СППР </a:t>
            </a:r>
            <a:r>
              <a:rPr lang="ru-RU" sz="3200" dirty="0"/>
              <a:t>должны </a:t>
            </a:r>
            <a:r>
              <a:rPr lang="ru-RU" sz="3200" dirty="0" smtClean="0"/>
              <a:t>осуществлять поиск </a:t>
            </a:r>
            <a:r>
              <a:rPr lang="ru-RU" sz="3200" dirty="0"/>
              <a:t>необходимых данных </a:t>
            </a:r>
            <a:r>
              <a:rPr lang="ru-RU" sz="3200" dirty="0" smtClean="0"/>
              <a:t>в </a:t>
            </a:r>
            <a:r>
              <a:rPr lang="ru-RU" sz="3200" dirty="0"/>
              <a:t>ЭМК в соответствии </a:t>
            </a:r>
            <a:r>
              <a:rPr lang="ru-RU" sz="3200" dirty="0" smtClean="0"/>
              <a:t>с предполагаемой гипотезой (предварительный диагноз или минимальный набор признаков). </a:t>
            </a:r>
            <a:br>
              <a:rPr lang="ru-RU" sz="3200" dirty="0" smtClean="0"/>
            </a:br>
            <a:r>
              <a:rPr lang="ru-RU" sz="3200" dirty="0" smtClean="0"/>
              <a:t>Поиск в </a:t>
            </a:r>
            <a:r>
              <a:rPr lang="ru-RU" sz="3200" dirty="0"/>
              <a:t>структурированной информации и в текстовых файлах. </a:t>
            </a:r>
            <a:endParaRPr lang="ru-RU" sz="3200" dirty="0" smtClean="0"/>
          </a:p>
          <a:p>
            <a:pPr algn="just"/>
            <a:r>
              <a:rPr lang="ru-RU" sz="3200" dirty="0" smtClean="0"/>
              <a:t>В </a:t>
            </a:r>
            <a:r>
              <a:rPr lang="ru-RU" sz="3200" dirty="0"/>
              <a:t>случае невозможности уверенного формирования диагностической гипотезы </a:t>
            </a:r>
            <a:r>
              <a:rPr lang="ru-RU" sz="3200" dirty="0" smtClean="0"/>
              <a:t>переход </a:t>
            </a:r>
            <a:r>
              <a:rPr lang="ru-RU" sz="3200" dirty="0"/>
              <a:t>к диалогу с врачом для получения дополнительных данных.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19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911237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21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i="1" dirty="0"/>
              <a:t>Недоучет </a:t>
            </a:r>
            <a:r>
              <a:rPr lang="ru-RU" sz="4000" i="1" dirty="0" smtClean="0"/>
              <a:t>значимости «горячих» точек </a:t>
            </a:r>
            <a:br>
              <a:rPr lang="ru-RU" sz="4000" i="1" dirty="0" smtClean="0"/>
            </a:br>
            <a:r>
              <a:rPr lang="ru-RU" sz="4000" i="1" dirty="0" smtClean="0"/>
              <a:t>приводит </a:t>
            </a:r>
            <a:r>
              <a:rPr lang="ru-RU" sz="4000" i="1" dirty="0"/>
              <a:t>к серьезным проблемам </a:t>
            </a: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 smtClean="0"/>
              <a:t>при </a:t>
            </a:r>
            <a:r>
              <a:rPr lang="ru-RU" sz="4000" i="1" dirty="0"/>
              <a:t>внедрении интеллектуальных систем </a:t>
            </a: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 smtClean="0"/>
              <a:t>в </a:t>
            </a:r>
            <a:r>
              <a:rPr lang="ru-RU" sz="4000" i="1" dirty="0"/>
              <a:t>практику </a:t>
            </a:r>
            <a:r>
              <a:rPr lang="ru-RU" sz="4000" i="1" dirty="0" smtClean="0"/>
              <a:t>здравоохранения </a:t>
            </a:r>
            <a:endParaRPr lang="ru-RU" sz="4000" i="1" dirty="0"/>
          </a:p>
          <a:p>
            <a:pPr marL="0" indent="0">
              <a:buNone/>
            </a:pPr>
            <a:endParaRPr lang="ru-RU" sz="36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20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195962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360" y="213361"/>
            <a:ext cx="10515600" cy="1198879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000" b="1" dirty="0" smtClean="0"/>
              <a:t>Гибридные </a:t>
            </a:r>
            <a:r>
              <a:rPr lang="ru-RU" sz="4000" b="1" dirty="0" err="1"/>
              <a:t>лингво</a:t>
            </a:r>
            <a:r>
              <a:rPr lang="ru-RU" sz="4000" b="1" dirty="0"/>
              <a:t>-образные медицинские интеллектуальные системы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059" y="1412240"/>
            <a:ext cx="11521440" cy="5051830"/>
          </a:xfrm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</a:pPr>
            <a:r>
              <a:rPr lang="ru-RU" sz="3200" dirty="0"/>
              <a:t>Конвергенция систем искусственного </a:t>
            </a:r>
            <a:r>
              <a:rPr lang="ru-RU" sz="3200" dirty="0" smtClean="0"/>
              <a:t>интеллекта. Наиболее острая проблема – интеграция </a:t>
            </a:r>
            <a:r>
              <a:rPr lang="ru-RU" sz="3200" dirty="0"/>
              <a:t>лингвистической и визуальной компонент принятия </a:t>
            </a:r>
            <a:r>
              <a:rPr lang="ru-RU" sz="3200" dirty="0" smtClean="0"/>
              <a:t>решений. </a:t>
            </a:r>
            <a:endParaRPr lang="ru-RU" sz="3200" dirty="0"/>
          </a:p>
          <a:p>
            <a:pPr algn="just">
              <a:lnSpc>
                <a:spcPct val="80000"/>
              </a:lnSpc>
            </a:pPr>
            <a:r>
              <a:rPr lang="ru-RU" sz="3200" dirty="0"/>
              <a:t>Создание гибридных </a:t>
            </a:r>
            <a:r>
              <a:rPr lang="ru-RU" sz="3200" dirty="0" smtClean="0"/>
              <a:t>семантико-иконических </a:t>
            </a:r>
            <a:r>
              <a:rPr lang="ru-RU" sz="3200" dirty="0"/>
              <a:t>интеллектуальных нечетких систем с аргументацией гипотез на основе </a:t>
            </a:r>
            <a:r>
              <a:rPr lang="ru-RU" sz="3200" dirty="0" err="1"/>
              <a:t>лингво</a:t>
            </a:r>
            <a:r>
              <a:rPr lang="ru-RU" sz="3200" dirty="0"/>
              <a:t>-концептов и </a:t>
            </a:r>
            <a:r>
              <a:rPr lang="en-US" sz="3200" dirty="0"/>
              <a:t>image</a:t>
            </a:r>
            <a:r>
              <a:rPr lang="ru-RU" sz="3200" dirty="0"/>
              <a:t>-концептов, что предполагает наличие в БЗ образных рядов первичных или трансформированных изображений. </a:t>
            </a:r>
          </a:p>
          <a:p>
            <a:pPr algn="just">
              <a:lnSpc>
                <a:spcPct val="80000"/>
              </a:lnSpc>
            </a:pPr>
            <a:r>
              <a:rPr lang="ru-RU" sz="3200" dirty="0"/>
              <a:t>Переход от модели логико-лингвистических систем к логико-</a:t>
            </a:r>
            <a:r>
              <a:rPr lang="ru-RU" sz="3200" dirty="0" err="1"/>
              <a:t>лингво</a:t>
            </a:r>
            <a:r>
              <a:rPr lang="ru-RU" sz="3200" dirty="0"/>
              <a:t>-образной парадигме построения гибридных интеллектуальных систем</a:t>
            </a:r>
            <a:r>
              <a:rPr lang="ru-RU" sz="3200" dirty="0" smtClean="0"/>
              <a:t>, опирающихся </a:t>
            </a:r>
            <a:r>
              <a:rPr lang="ru-RU" sz="3200" dirty="0"/>
              <a:t>на различные методы и технологии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z="1400" b="1" smtClean="0"/>
              <a:t>21</a:t>
            </a:fld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938497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328" y="215800"/>
            <a:ext cx="10515600" cy="870117"/>
          </a:xfrm>
        </p:spPr>
        <p:txBody>
          <a:bodyPr>
            <a:normAutofit/>
          </a:bodyPr>
          <a:lstStyle/>
          <a:p>
            <a:r>
              <a:rPr lang="ru-RU" sz="4000" b="1" dirty="0"/>
              <a:t>Архитектура гибридной </a:t>
            </a:r>
            <a:r>
              <a:rPr lang="ru-RU" sz="4000" b="1" dirty="0" smtClean="0"/>
              <a:t>системы</a:t>
            </a:r>
            <a:endParaRPr lang="ru-RU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338328" y="1444752"/>
            <a:ext cx="5404104" cy="105259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Блок взаимодействия с пользователем</a:t>
            </a:r>
          </a:p>
          <a:p>
            <a:pPr algn="ctr">
              <a:lnSpc>
                <a:spcPct val="80000"/>
              </a:lnSpc>
            </a:pPr>
            <a:r>
              <a:rPr lang="ru-RU" sz="2400" i="1" dirty="0" smtClean="0"/>
              <a:t>Блок </a:t>
            </a:r>
            <a:r>
              <a:rPr lang="ru-RU" sz="2400" i="1" dirty="0"/>
              <a:t>отображения </a:t>
            </a:r>
            <a:r>
              <a:rPr lang="ru-RU" sz="2400" i="1" dirty="0" smtClean="0"/>
              <a:t>		Блок	</a:t>
            </a:r>
          </a:p>
          <a:p>
            <a:pPr algn="ctr">
              <a:lnSpc>
                <a:spcPct val="80000"/>
              </a:lnSpc>
            </a:pPr>
            <a:r>
              <a:rPr lang="ru-RU" sz="2400" i="1" dirty="0" smtClean="0"/>
              <a:t> визуальных образов		объяснения </a:t>
            </a:r>
            <a:endParaRPr lang="ru-RU" sz="2400" i="1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38328" y="1810512"/>
            <a:ext cx="5404104" cy="23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020312" y="1810512"/>
            <a:ext cx="3048" cy="68683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463040" y="3095245"/>
            <a:ext cx="5404104" cy="134806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База </a:t>
            </a:r>
            <a:r>
              <a:rPr lang="ru-RU" sz="2400" b="1" dirty="0" smtClean="0"/>
              <a:t>знаний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Нечеткие 		Образные ряды</a:t>
            </a:r>
            <a:br>
              <a:rPr lang="ru-RU" sz="2400" dirty="0" smtClean="0"/>
            </a:br>
            <a:r>
              <a:rPr lang="ru-RU" sz="2400" dirty="0" smtClean="0"/>
              <a:t>лингвистические </a:t>
            </a:r>
            <a:br>
              <a:rPr lang="ru-RU" sz="2400" dirty="0" smtClean="0"/>
            </a:br>
            <a:r>
              <a:rPr lang="ru-RU" sz="2400" dirty="0" smtClean="0"/>
              <a:t>правила</a:t>
            </a:r>
            <a:endParaRPr lang="ru-RU" sz="2400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453896" y="3517101"/>
            <a:ext cx="540410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18" idx="2"/>
          </p:cNvCxnSpPr>
          <p:nvPr/>
        </p:nvCxnSpPr>
        <p:spPr>
          <a:xfrm flipH="1" flipV="1">
            <a:off x="4142232" y="3512531"/>
            <a:ext cx="22860" cy="930775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38328" y="5422409"/>
            <a:ext cx="4721352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Модуль логического вывода</a:t>
            </a:r>
            <a:endParaRPr lang="ru-RU" sz="2400" dirty="0"/>
          </a:p>
        </p:txBody>
      </p:sp>
      <p:sp>
        <p:nvSpPr>
          <p:cNvPr id="30" name="Стрелка вниз 29"/>
          <p:cNvSpPr/>
          <p:nvPr/>
        </p:nvSpPr>
        <p:spPr>
          <a:xfrm>
            <a:off x="2816352" y="4447877"/>
            <a:ext cx="359665" cy="4264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56248" y="1357912"/>
            <a:ext cx="1911786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/>
              <a:t>База фактов</a:t>
            </a: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5742432" y="1583927"/>
            <a:ext cx="813816" cy="3504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5388102" y="1813446"/>
            <a:ext cx="1213866" cy="1272966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669276" y="5422408"/>
            <a:ext cx="3418838" cy="83099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Математические модели</a:t>
            </a:r>
            <a:endParaRPr lang="ru-RU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8073134" y="4060926"/>
            <a:ext cx="2478024" cy="120032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Вычислительно-аналитический модуль</a:t>
            </a:r>
            <a:endParaRPr lang="ru-RU" sz="2400" dirty="0"/>
          </a:p>
        </p:txBody>
      </p:sp>
      <p:sp>
        <p:nvSpPr>
          <p:cNvPr id="39" name="Стрелка вниз 38"/>
          <p:cNvSpPr/>
          <p:nvPr/>
        </p:nvSpPr>
        <p:spPr>
          <a:xfrm rot="10800000">
            <a:off x="396240" y="2497347"/>
            <a:ext cx="100584" cy="2925061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flipV="1">
            <a:off x="6876797" y="3317215"/>
            <a:ext cx="347471" cy="662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483348" y="2697920"/>
            <a:ext cx="3551935" cy="120032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Методы </a:t>
            </a:r>
            <a:br>
              <a:rPr lang="ru-RU" sz="2400" dirty="0" smtClean="0"/>
            </a:br>
            <a:r>
              <a:rPr lang="ru-RU" sz="2400" dirty="0" smtClean="0"/>
              <a:t>«компьютерного зрения»</a:t>
            </a:r>
          </a:p>
          <a:p>
            <a:pPr algn="ctr"/>
            <a:r>
              <a:rPr lang="ru-RU" sz="2400" dirty="0" smtClean="0"/>
              <a:t>(</a:t>
            </a:r>
            <a:r>
              <a:rPr lang="ru-RU" sz="2400" dirty="0" err="1" smtClean="0"/>
              <a:t>нейросети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sp>
        <p:nvSpPr>
          <p:cNvPr id="47" name="TextBox 46"/>
          <p:cNvSpPr txBox="1"/>
          <p:nvPr/>
        </p:nvSpPr>
        <p:spPr>
          <a:xfrm>
            <a:off x="679704" y="4760688"/>
            <a:ext cx="3770376" cy="52322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i="1" dirty="0" err="1" smtClean="0"/>
              <a:t>Доспрос</a:t>
            </a:r>
            <a:r>
              <a:rPr lang="ru-RU" sz="2800" i="1" dirty="0" smtClean="0"/>
              <a:t> пользователя</a:t>
            </a:r>
            <a:endParaRPr lang="ru-RU" sz="2800" i="1" dirty="0"/>
          </a:p>
        </p:txBody>
      </p:sp>
      <p:sp>
        <p:nvSpPr>
          <p:cNvPr id="24" name="Стрелка вниз 23"/>
          <p:cNvSpPr/>
          <p:nvPr/>
        </p:nvSpPr>
        <p:spPr>
          <a:xfrm>
            <a:off x="4521707" y="4447877"/>
            <a:ext cx="348235" cy="11196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 rot="10800000">
            <a:off x="916687" y="2515387"/>
            <a:ext cx="148588" cy="222041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 rot="10800000">
            <a:off x="2802128" y="2496196"/>
            <a:ext cx="254254" cy="60246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 rot="10800000">
            <a:off x="4521707" y="2496197"/>
            <a:ext cx="354330" cy="602468"/>
          </a:xfrm>
          <a:prstGeom prst="downArrow">
            <a:avLst>
              <a:gd name="adj1" fmla="val 50000"/>
              <a:gd name="adj2" fmla="val 33229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114033" y="2446517"/>
            <a:ext cx="4159505" cy="4246870"/>
          </a:xfrm>
          <a:prstGeom prst="rect">
            <a:avLst/>
          </a:prstGeom>
          <a:noFill/>
          <a:ln w="28575">
            <a:solidFill>
              <a:srgbClr val="002060"/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9025819" y="1315058"/>
            <a:ext cx="2645827" cy="1200329"/>
          </a:xfrm>
          <a:prstGeom prst="rect">
            <a:avLst/>
          </a:prstGeom>
          <a:noFill/>
          <a:ln w="28575">
            <a:solidFill>
              <a:srgbClr val="00206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Блок обработки </a:t>
            </a:r>
            <a:br>
              <a:rPr lang="ru-RU" sz="2400" b="1" i="1" dirty="0" smtClean="0"/>
            </a:br>
            <a:r>
              <a:rPr lang="ru-RU" sz="2400" b="1" i="1" dirty="0" smtClean="0"/>
              <a:t>и анализа изображений</a:t>
            </a:r>
            <a:endParaRPr lang="ru-RU" sz="2400" b="1" i="1" dirty="0"/>
          </a:p>
        </p:txBody>
      </p:sp>
      <p:cxnSp>
        <p:nvCxnSpPr>
          <p:cNvPr id="5" name="Прямая со стрелкой 4"/>
          <p:cNvCxnSpPr>
            <a:stCxn id="31" idx="2"/>
          </p:cNvCxnSpPr>
          <p:nvPr/>
        </p:nvCxnSpPr>
        <p:spPr>
          <a:xfrm>
            <a:off x="7512141" y="1819577"/>
            <a:ext cx="405545" cy="63341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826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Благодарю за внимание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5648960" y="4572000"/>
            <a:ext cx="5557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Борис Аркадьевич Кобринский</a:t>
            </a:r>
          </a:p>
          <a:p>
            <a:r>
              <a:rPr lang="en-US" sz="3200" dirty="0" smtClean="0"/>
              <a:t>Kba_05@mail.ru</a:t>
            </a:r>
            <a:endParaRPr lang="ru-RU" sz="3200" dirty="0"/>
          </a:p>
        </p:txBody>
      </p:sp>
      <p:pic>
        <p:nvPicPr>
          <p:cNvPr id="4" name="Picture 1034" descr="dd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677" y="1979378"/>
            <a:ext cx="1346754" cy="209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01CE-82B1-4025-91ED-7B95517CF86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421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1500</TotalTime>
  <Words>896</Words>
  <Application>Microsoft Office PowerPoint</Application>
  <PresentationFormat>Широкоэкранный</PresentationFormat>
  <Paragraphs>161</Paragraphs>
  <Slides>23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Wingdings</vt:lpstr>
      <vt:lpstr>Тема Office</vt:lpstr>
      <vt:lpstr>Искусственный интеллект в медицине:  состояние и горячие точки</vt:lpstr>
      <vt:lpstr>Презентация PowerPoint</vt:lpstr>
      <vt:lpstr>Проблемы СППР в слабо структурированной медицинской области</vt:lpstr>
      <vt:lpstr>Презентация PowerPoint</vt:lpstr>
      <vt:lpstr> Горячие точки (две стороны медали – медицина и ИИ) </vt:lpstr>
      <vt:lpstr>1-я горячая точка – извлечение и представление знаний</vt:lpstr>
      <vt:lpstr>2-я горячая точка – когнитивные образы и компьютерное зрение</vt:lpstr>
      <vt:lpstr>3-я горячая точка – интерпретация и объяснение</vt:lpstr>
      <vt:lpstr>3-я горячая точка – интерпретация и объяснение (прод.)</vt:lpstr>
      <vt:lpstr>Из выступления Министра здравоохранения М.А. Мурашко</vt:lpstr>
      <vt:lpstr>Объяснения </vt:lpstr>
      <vt:lpstr>4-я горячая точка – диагностика коморбидной патологии</vt:lpstr>
      <vt:lpstr>5-я горячая точка – поэтапное ассистирование  в принятии решений</vt:lpstr>
      <vt:lpstr>5-я горячая точка – поэтапное ассистирование (прод.)</vt:lpstr>
      <vt:lpstr>6-я горячая точка – интеллектуализация киберфизических систем</vt:lpstr>
      <vt:lpstr>7-я горячая точка – персонализация пользователей СППР</vt:lpstr>
      <vt:lpstr>8-я горячая точка – проблема валидации</vt:lpstr>
      <vt:lpstr>Презентация PowerPoint</vt:lpstr>
      <vt:lpstr>9-я горячая точка – «погружение» интеллектуальных СППР в информационные системы (в ЭМК)</vt:lpstr>
      <vt:lpstr>Презентация PowerPoint</vt:lpstr>
      <vt:lpstr> Гибридные лингво-образные медицинские интеллектуальные системы </vt:lpstr>
      <vt:lpstr>Архитектура гибридной системы</vt:lpstr>
      <vt:lpstr>Благодарю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Искусственный интеллект  в медицине:  состояние и горячие точки</dc:title>
  <dc:creator>Boris Kobrinskii</dc:creator>
  <cp:lastModifiedBy>Boris Kobrinskii</cp:lastModifiedBy>
  <cp:revision>161</cp:revision>
  <dcterms:created xsi:type="dcterms:W3CDTF">2021-06-17T09:05:01Z</dcterms:created>
  <dcterms:modified xsi:type="dcterms:W3CDTF">2021-11-21T09:36:46Z</dcterms:modified>
</cp:coreProperties>
</file>